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sldIdLst>
    <p:sldId id="258" r:id="rId2"/>
    <p:sldId id="261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3" r:id="rId16"/>
  </p:sldIdLst>
  <p:sldSz cx="12192000" cy="6858000"/>
  <p:notesSz cx="6797675" cy="9928225"/>
  <p:embeddedFontLst>
    <p:embeddedFont>
      <p:font typeface="Montserrat" panose="020B0604020202020204" charset="-52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2A"/>
    <a:srgbClr val="FF7300"/>
    <a:srgbClr val="0055BB"/>
    <a:srgbClr val="0061AF"/>
    <a:srgbClr val="8F9092"/>
    <a:srgbClr val="DDDEDE"/>
    <a:srgbClr val="222A3F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7"/>
  </p:normalViewPr>
  <p:slideViewPr>
    <p:cSldViewPr snapToGrid="0" showGuides="1">
      <p:cViewPr varScale="1">
        <p:scale>
          <a:sx n="105" d="100"/>
          <a:sy n="105" d="100"/>
        </p:scale>
        <p:origin x="714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270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  <p:sldLayoutId id="2147483680" r:id="rId5"/>
    <p:sldLayoutId id="2147483675" r:id="rId6"/>
    <p:sldLayoutId id="2147483682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551050" y="5445358"/>
            <a:ext cx="7385942" cy="1293770"/>
          </a:xfrm>
        </p:spPr>
        <p:txBody>
          <a:bodyPr/>
          <a:lstStyle/>
          <a:p>
            <a:pPr algn="just"/>
            <a:r>
              <a:rPr lang="ru-RU" dirty="0" smtClean="0"/>
              <a:t>Доклад в рамках научно-технической конференции «Ядерное приборостроение: история, современность, перспективы»</a:t>
            </a:r>
          </a:p>
          <a:p>
            <a:pPr algn="just"/>
            <a:r>
              <a:rPr lang="ru-RU" dirty="0" smtClean="0"/>
              <a:t>АО «СНИИП» 25.10.2022-27.10.2022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>
            <a:off x="3364992" y="664519"/>
            <a:ext cx="8394192" cy="1646605"/>
          </a:xfrm>
        </p:spPr>
        <p:txBody>
          <a:bodyPr/>
          <a:lstStyle/>
          <a:p>
            <a:r>
              <a:rPr lang="ru-RU" u="sng" dirty="0" smtClean="0">
                <a:latin typeface="Montserrat" panose="020B0604020202020204" charset="-52"/>
              </a:rPr>
              <a:t>И.В. Урупа</a:t>
            </a:r>
            <a:r>
              <a:rPr lang="ru-RU" dirty="0" smtClean="0">
                <a:latin typeface="Montserrat" panose="020B0604020202020204" charset="-52"/>
              </a:rPr>
              <a:t>, Е.В. </a:t>
            </a:r>
            <a:r>
              <a:rPr lang="ru-RU" dirty="0" err="1" smtClean="0">
                <a:latin typeface="Montserrat" panose="020B0604020202020204" charset="-52"/>
              </a:rPr>
              <a:t>Рябева</a:t>
            </a:r>
            <a:r>
              <a:rPr lang="ru-RU" dirty="0" smtClean="0">
                <a:latin typeface="Montserrat" panose="020B0604020202020204" charset="-52"/>
              </a:rPr>
              <a:t>, Р.Ф. Ибрагимов, Е.Э. </a:t>
            </a:r>
            <a:r>
              <a:rPr lang="ru-RU" dirty="0" err="1" smtClean="0">
                <a:latin typeface="Montserrat" panose="020B0604020202020204" charset="-52"/>
              </a:rPr>
              <a:t>Лупарь</a:t>
            </a:r>
            <a:endParaRPr lang="ru-RU" dirty="0" smtClean="0">
              <a:latin typeface="Montserrat" panose="020B0604020202020204" charset="-52"/>
            </a:endParaRPr>
          </a:p>
          <a:p>
            <a:pPr algn="just"/>
            <a:r>
              <a:rPr lang="ru-RU" dirty="0" smtClean="0">
                <a:latin typeface="Montserrat" panose="020B0604020202020204" charset="-52"/>
              </a:rPr>
              <a:t>Национальный Исследовательский Ядерный Университет «МИФИ», кафедра «Прикладная ядерная физика»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642490" y="2327179"/>
            <a:ext cx="11027664" cy="2862322"/>
          </a:xfrm>
        </p:spPr>
        <p:txBody>
          <a:bodyPr/>
          <a:lstStyle/>
          <a:p>
            <a:pPr algn="ctr"/>
            <a:r>
              <a:rPr lang="ru-RU" dirty="0" smtClean="0"/>
              <a:t>Восстановление энергетических распределений нейтронных источников спектрометрическим стендом на основе монокристаллического сцинтилляционного стильбена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2490" y="5059971"/>
            <a:ext cx="10485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412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43658"/>
            <a:ext cx="9199890" cy="954107"/>
          </a:xfrm>
        </p:spPr>
        <p:txBody>
          <a:bodyPr/>
          <a:lstStyle/>
          <a:p>
            <a:r>
              <a:rPr lang="ru-RU" dirty="0" smtClean="0"/>
              <a:t>Аппаратурные спектры нейтронов (протонов отдачи) и </a:t>
            </a:r>
            <a:r>
              <a:rPr lang="en-US" dirty="0" smtClean="0"/>
              <a:t>PSD </a:t>
            </a:r>
            <a:r>
              <a:rPr lang="ru-RU" dirty="0" smtClean="0"/>
              <a:t>диаграммы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AB9169-8143-45A1-9F24-7E16513BE3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984CBB-0DCC-4620-A4B0-8447C7841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40" y="1690481"/>
            <a:ext cx="5253706" cy="4020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4" y="1729294"/>
            <a:ext cx="5202986" cy="39815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7320" y="5710808"/>
            <a:ext cx="3883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Montserrat" panose="00000500000000000000" pitchFamily="2" charset="-52"/>
              </a:rPr>
              <a:t>Аппаратурные спектры нейтронов источников </a:t>
            </a:r>
            <a:r>
              <a:rPr lang="en-US" sz="1600" dirty="0" err="1" smtClean="0">
                <a:latin typeface="Montserrat" panose="00000500000000000000" pitchFamily="2" charset="-52"/>
              </a:rPr>
              <a:t>PuBe</a:t>
            </a:r>
            <a:r>
              <a:rPr lang="en-US" sz="1600" dirty="0" smtClean="0">
                <a:latin typeface="Montserrat" panose="00000500000000000000" pitchFamily="2" charset="-52"/>
              </a:rPr>
              <a:t> </a:t>
            </a:r>
            <a:r>
              <a:rPr lang="ru-RU" sz="1600" dirty="0" smtClean="0">
                <a:latin typeface="Montserrat" panose="00000500000000000000" pitchFamily="2" charset="-52"/>
              </a:rPr>
              <a:t>ИБН-23, ИБН-8-7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14756" y="5833918"/>
            <a:ext cx="4148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Montserrat" panose="00000500000000000000" pitchFamily="2" charset="-52"/>
              </a:rPr>
              <a:t>PSD </a:t>
            </a:r>
            <a:r>
              <a:rPr lang="ru-RU" sz="1600" dirty="0" smtClean="0">
                <a:latin typeface="Montserrat" panose="00000500000000000000" pitchFamily="2" charset="-52"/>
              </a:rPr>
              <a:t>диаграммы </a:t>
            </a:r>
            <a:r>
              <a:rPr lang="en-US" sz="1600" dirty="0" err="1" smtClean="0">
                <a:latin typeface="Montserrat" panose="00000500000000000000" pitchFamily="2" charset="-52"/>
              </a:rPr>
              <a:t>PuBe</a:t>
            </a:r>
            <a:r>
              <a:rPr lang="ru-RU" sz="1600" dirty="0">
                <a:latin typeface="Montserrat" panose="00000500000000000000" pitchFamily="2" charset="-52"/>
              </a:rPr>
              <a:t> </a:t>
            </a:r>
            <a:r>
              <a:rPr lang="ru-RU" sz="1600" dirty="0" smtClean="0">
                <a:latin typeface="Montserrat" panose="00000500000000000000" pitchFamily="2" charset="-52"/>
              </a:rPr>
              <a:t>источников ИБН-23, ИБН-8-7</a:t>
            </a:r>
            <a:endParaRPr lang="ru-RU" sz="16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3596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160949"/>
            <a:ext cx="9375414" cy="1384995"/>
          </a:xfrm>
        </p:spPr>
        <p:txBody>
          <a:bodyPr/>
          <a:lstStyle/>
          <a:p>
            <a:pPr algn="just"/>
            <a:r>
              <a:rPr lang="ru-RU" dirty="0" smtClean="0"/>
              <a:t>Процедура восстановления спектров нейтронов по результатам измерения аппаратурных спектров 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AB9169-8143-45A1-9F24-7E16513BE3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984CBB-0DCC-4620-A4B0-8447C7841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New_Matrix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72" y="1665572"/>
            <a:ext cx="4031224" cy="3069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0" y="4798630"/>
                <a:ext cx="5154168" cy="1405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400" dirty="0" smtClean="0">
                    <a:latin typeface="Montserrat" panose="020B0604020202020204" charset="-52"/>
                    <a:ea typeface="Times New Roman" panose="02020603050405020304" pitchFamily="18" charset="0"/>
                  </a:rPr>
                  <a:t>Трехмерное представление матрицы откликов с шагом 0.1 МэВ. Число нейтронов в каждой энергетической группе равно 10</a:t>
                </a:r>
                <a:r>
                  <a:rPr lang="ru-RU" sz="1400" baseline="30000" dirty="0">
                    <a:latin typeface="Montserrat" panose="020B0604020202020204" charset="-52"/>
                    <a:ea typeface="Times New Roman" panose="02020603050405020304" pitchFamily="18" charset="0"/>
                  </a:rPr>
                  <a:t>8</a:t>
                </a:r>
                <a:r>
                  <a:rPr lang="ru-RU" sz="1400" dirty="0">
                    <a:latin typeface="Montserrat" panose="020B0604020202020204" charset="-52"/>
                    <a:ea typeface="Times New Roman" panose="02020603050405020304" pitchFamily="18" charset="0"/>
                  </a:rPr>
                  <a:t>. Каждый элемент матрицы </a:t>
                </a:r>
                <a:r>
                  <a:rPr lang="ru-RU" sz="1400" dirty="0" smtClean="0">
                    <a:latin typeface="Montserrat" panose="020B0604020202020204" charset="-52"/>
                    <a:ea typeface="Times New Roman" panose="02020603050405020304" pitchFamily="18" charset="0"/>
                  </a:rPr>
                  <a:t>«размыт» </a:t>
                </a:r>
                <a:r>
                  <a:rPr lang="ru-RU" sz="1400" dirty="0">
                    <a:latin typeface="Montserrat" panose="020B0604020202020204" charset="-52"/>
                    <a:ea typeface="Times New Roman" panose="02020603050405020304" pitchFamily="18" charset="0"/>
                  </a:rPr>
                  <a:t>по нормальному закону с </a:t>
                </a:r>
                <a:r>
                  <a:rPr lang="ru-RU" sz="1400" dirty="0">
                    <a:latin typeface="Montserrat" panose="020B0604020202020204" charset="-52"/>
                    <a:cs typeface="Times New Roman" panose="02020603050405020304" pitchFamily="18" charset="0"/>
                  </a:rPr>
                  <a:t>энергетическим разрешением </a:t>
                </a:r>
                <a:r>
                  <a:rPr lang="en-US" sz="1400" dirty="0">
                    <a:latin typeface="Montserrat" panose="020B0604020202020204" charset="-52"/>
                    <a:cs typeface="Times New Roman" panose="02020603050405020304" pitchFamily="18" charset="0"/>
                  </a:rPr>
                  <a:t>σ</a:t>
                </a:r>
                <a:r>
                  <a:rPr lang="ru-RU" sz="1400" dirty="0">
                    <a:latin typeface="Montserrat" panose="020B0604020202020204" charset="-52"/>
                    <a:cs typeface="Times New Roman" panose="02020603050405020304" pitchFamily="18" charset="0"/>
                  </a:rPr>
                  <a:t>, равным </a:t>
                </a:r>
                <a:r>
                  <a:rPr lang="ru-RU" sz="1400" dirty="0" smtClean="0">
                    <a:latin typeface="Montserrat" panose="020B0604020202020204" charset="-52"/>
                    <a:cs typeface="Times New Roman" panose="02020603050405020304" pitchFamily="18" charset="0"/>
                  </a:rPr>
                  <a:t>0.022*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</m:oMath>
                </a14:m>
                <a:r>
                  <a:rPr lang="ru-RU" sz="1400" dirty="0" smtClean="0"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+0.01. Матрица смоделирована в </a:t>
                </a:r>
                <a:r>
                  <a:rPr lang="en-US" sz="1400" dirty="0" smtClean="0"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Geant4</a:t>
                </a:r>
                <a:r>
                  <a:rPr lang="ru-RU" sz="1400" dirty="0" smtClean="0"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400" dirty="0">
                  <a:latin typeface="Montserrat" panose="020B0604020202020204" charset="-52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98630"/>
                <a:ext cx="5154168" cy="1405256"/>
              </a:xfrm>
              <a:prstGeom prst="rect">
                <a:avLst/>
              </a:prstGeom>
              <a:blipFill>
                <a:blip r:embed="rId3"/>
                <a:stretch>
                  <a:fillRect t="-866" b="-34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5154168" y="3553638"/>
                <a:ext cx="6660529" cy="3234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ru-RU" sz="1400" dirty="0">
                    <a:latin typeface="Montserrat" panose="020B0604020202020204" charset="-52"/>
                    <a:ea typeface="Times New Roman" panose="02020603050405020304" pitchFamily="18" charset="0"/>
                  </a:rPr>
                  <a:t>Для </a:t>
                </a:r>
                <a:r>
                  <a:rPr lang="ru-RU" sz="1400" b="1" dirty="0">
                    <a:latin typeface="Montserrat" panose="020B0604020202020204" charset="-52"/>
                    <a:ea typeface="Times New Roman" panose="02020603050405020304" pitchFamily="18" charset="0"/>
                  </a:rPr>
                  <a:t>восстановления спектра </a:t>
                </a:r>
                <a:r>
                  <a:rPr lang="ru-RU" sz="1400" dirty="0">
                    <a:latin typeface="Montserrat" panose="020B0604020202020204" charset="-52"/>
                    <a:ea typeface="Times New Roman" panose="02020603050405020304" pitchFamily="18" charset="0"/>
                  </a:rPr>
                  <a:t>в работе применен итерационный алгоритм </a:t>
                </a:r>
                <a:r>
                  <a:rPr lang="en-US" sz="1400" dirty="0">
                    <a:latin typeface="Montserrat" panose="020B0604020202020204" charset="-52"/>
                    <a:ea typeface="Times New Roman" panose="02020603050405020304" pitchFamily="18" charset="0"/>
                  </a:rPr>
                  <a:t>GRAVEL, </a:t>
                </a:r>
                <a:r>
                  <a:rPr lang="ru-RU" sz="1400" dirty="0">
                    <a:latin typeface="Montserrat" panose="020B0604020202020204" charset="-52"/>
                    <a:ea typeface="Times New Roman" panose="02020603050405020304" pitchFamily="18" charset="0"/>
                  </a:rPr>
                  <a:t>имеющий вид:</a:t>
                </a:r>
              </a:p>
              <a:p>
                <a:pPr indent="450215"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  <m:r>
                          <a:rPr lang="ru-RU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sup>
                    </m:sSubSup>
                    <m:r>
                      <a:rPr lang="ru-RU" sz="1600" b="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sup>
                    </m:sSubSup>
                    <m:func>
                      <m:funcPr>
                        <m:ctrlPr>
                          <a:rPr lang="ru-RU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ru-RU" sz="16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𝑒𝑥𝑝</m:t>
                        </m:r>
                      </m:fName>
                      <m:e>
                        <m:d>
                          <m:dPr>
                            <m:ctrlPr>
                              <a:rPr lang="ru-RU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1600" b="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ru-RU" sz="16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1600" b="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ru-RU" sz="1600" b="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𝑖𝑗</m:t>
                                        </m:r>
                                      </m:sub>
                                      <m:sup>
                                        <m:r>
                                          <a:rPr lang="ru-RU" sz="1600" b="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𝐾</m:t>
                                        </m:r>
                                      </m:sup>
                                    </m:sSubSup>
                                    <m:r>
                                      <a:rPr lang="ru-RU" sz="1600" b="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𝑙𝑛</m:t>
                                    </m:r>
                                    <m:r>
                                      <a:rPr lang="ru-RU" sz="1600" b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⁡</m:t>
                                    </m:r>
                                    <m:r>
                                      <a:rPr lang="ru-RU" sz="1600" b="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(</m:t>
                                    </m:r>
                                  </m:e>
                                </m:nary>
                                <m:f>
                                  <m:fPr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6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600" b="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ru-RU" sz="1600" b="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ru-RU" sz="16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naryPr>
                                      <m:sub>
                                        <m:sSup>
                                          <m:sSupPr>
                                            <m:ctrlPr>
                                              <a:rPr lang="ru-RU" sz="16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sz="1600" b="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  <m:sup>
                                            <m:r>
                                              <a:rPr lang="ru-RU" sz="1600" b="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ru-RU" sz="16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600" b="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ru-RU" sz="1600" b="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𝑖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ru-RU" sz="16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ru-RU" sz="1600" b="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ru-RU" sz="1600" b="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  <m:sSubSup>
                                          <m:sSubSupPr>
                                            <m:ctrlPr>
                                              <a:rPr lang="ru-RU" sz="16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1600" b="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Ф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ru-RU" sz="16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ru-RU" sz="1600" b="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ru-RU" sz="1600" b="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sub>
                                          <m:sup>
                                            <m:r>
                                              <a:rPr lang="en-US" sz="1600" b="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𝐾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den>
                                </m:f>
                                <m:r>
                                  <a:rPr lang="ru-RU" sz="1600" b="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)</m:t>
                                </m:r>
                              </m:num>
                              <m:den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1600" b="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ru-RU" sz="16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1600" b="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ru-RU" sz="1600" b="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𝑖𝑗</m:t>
                                        </m:r>
                                      </m:sub>
                                      <m:sup>
                                        <m:r>
                                          <a:rPr lang="ru-RU" sz="1600" b="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𝐾</m:t>
                                        </m:r>
                                      </m:sup>
                                    </m:sSubSup>
                                  </m:e>
                                </m:nary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ru-RU" sz="1400" dirty="0" smtClean="0">
                    <a:latin typeface="Montserrat" panose="020B0604020202020204" charset="-52"/>
                    <a:ea typeface="Times New Roman" panose="02020603050405020304" pitchFamily="18" charset="0"/>
                  </a:rPr>
                  <a:t>; 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sz="1400" dirty="0" smtClean="0">
                    <a:latin typeface="Montserrat" panose="020B0604020202020204" charset="-52"/>
                    <a:ea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𝑖𝑗</m:t>
                        </m:r>
                      </m:sub>
                      <m:sup>
                        <m:r>
                          <a:rPr lang="ru-RU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sup>
                    </m:sSubSup>
                    <m:r>
                      <a:rPr lang="ru-RU" sz="1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  <m:sSubSup>
                          <m:sSubSup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Ф</m:t>
                            </m:r>
                          </m:e>
                          <m:sub>
                            <m: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𝐾</m:t>
                            </m:r>
                          </m:sup>
                        </m:sSubSup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𝑖𝑗</m:t>
                                </m:r>
                                <m:r>
                                  <a:rPr lang="ru-RU" sz="1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b>
                            </m:sSub>
                          </m:e>
                        </m:nary>
                        <m:sSubSup>
                          <m:sSubSup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Ф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b>
                          <m:sup>
                            <m: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𝐾</m:t>
                            </m:r>
                          </m:sup>
                        </m:sSubSup>
                      </m:den>
                    </m:f>
                    <m:r>
                      <a:rPr lang="ru-RU" sz="1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ru-RU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ru-RU" sz="1400" dirty="0">
                    <a:latin typeface="Montserrat" panose="020B0604020202020204" charset="-52"/>
                    <a:ea typeface="Times New Roman" panose="02020603050405020304" pitchFamily="18" charset="0"/>
                  </a:rPr>
                  <a:t> – весовая функция. </a:t>
                </a:r>
                <a:r>
                  <a:rPr lang="en-US" sz="1400" dirty="0">
                    <a:latin typeface="Montserrat" panose="020B0604020202020204" charset="-52"/>
                    <a:ea typeface="Times New Roman" panose="02020603050405020304" pitchFamily="18" charset="0"/>
                  </a:rPr>
                  <a:t>N</a:t>
                </a:r>
                <a:r>
                  <a:rPr lang="en-US" sz="1400" baseline="-25000" dirty="0">
                    <a:latin typeface="Montserrat" panose="020B0604020202020204" charset="-52"/>
                    <a:ea typeface="Times New Roman" panose="02020603050405020304" pitchFamily="18" charset="0"/>
                  </a:rPr>
                  <a:t>i</a:t>
                </a:r>
                <a:r>
                  <a:rPr lang="ru-RU" sz="1400" dirty="0">
                    <a:latin typeface="Montserrat" panose="020B0604020202020204" charset="-52"/>
                    <a:ea typeface="Times New Roman" panose="02020603050405020304" pitchFamily="18" charset="0"/>
                  </a:rPr>
                  <a:t> – число отсчетов в </a:t>
                </a:r>
                <a:r>
                  <a:rPr lang="en-US" sz="1400" dirty="0" err="1">
                    <a:latin typeface="Montserrat" panose="020B0604020202020204" charset="-52"/>
                    <a:ea typeface="Times New Roman" panose="02020603050405020304" pitchFamily="18" charset="0"/>
                  </a:rPr>
                  <a:t>i</a:t>
                </a:r>
                <a:r>
                  <a:rPr lang="ru-RU" sz="1400" dirty="0">
                    <a:latin typeface="Montserrat" panose="020B0604020202020204" charset="-52"/>
                    <a:ea typeface="Times New Roman" panose="02020603050405020304" pitchFamily="18" charset="0"/>
                  </a:rPr>
                  <a:t>-ом канале экспериментального спектра, </a:t>
                </a:r>
                <a:r>
                  <a:rPr lang="en-US" sz="1400" dirty="0" err="1">
                    <a:latin typeface="Montserrat" panose="020B0604020202020204" charset="-52"/>
                    <a:ea typeface="Times New Roman" panose="02020603050405020304" pitchFamily="18" charset="0"/>
                  </a:rPr>
                  <a:t>R</a:t>
                </a:r>
                <a:r>
                  <a:rPr lang="en-US" sz="1400" baseline="-25000" dirty="0" err="1">
                    <a:latin typeface="Montserrat" panose="020B0604020202020204" charset="-52"/>
                    <a:ea typeface="Times New Roman" panose="02020603050405020304" pitchFamily="18" charset="0"/>
                  </a:rPr>
                  <a:t>ij</a:t>
                </a:r>
                <a:r>
                  <a:rPr lang="ru-RU" sz="1400" dirty="0">
                    <a:latin typeface="Montserrat" panose="020B0604020202020204" charset="-52"/>
                    <a:ea typeface="Times New Roman" panose="02020603050405020304" pitchFamily="18" charset="0"/>
                  </a:rPr>
                  <a:t> –  элемент матрицы откликов, в которой в соответствие </a:t>
                </a:r>
                <a:r>
                  <a:rPr lang="en-US" sz="1400" dirty="0" err="1">
                    <a:latin typeface="Montserrat" panose="020B0604020202020204" charset="-52"/>
                    <a:ea typeface="Times New Roman" panose="02020603050405020304" pitchFamily="18" charset="0"/>
                  </a:rPr>
                  <a:t>i</a:t>
                </a:r>
                <a:r>
                  <a:rPr lang="ru-RU" sz="1400" dirty="0">
                    <a:latin typeface="Montserrat" panose="020B0604020202020204" charset="-52"/>
                    <a:ea typeface="Times New Roman" panose="02020603050405020304" pitchFamily="18" charset="0"/>
                  </a:rPr>
                  <a:t>-ому интервалу спектрометра (энергии протонов отдачи) ставится в соответствие </a:t>
                </a:r>
                <a:r>
                  <a:rPr lang="en-US" sz="1400" dirty="0">
                    <a:latin typeface="Montserrat" panose="020B0604020202020204" charset="-52"/>
                    <a:ea typeface="Times New Roman" panose="02020603050405020304" pitchFamily="18" charset="0"/>
                  </a:rPr>
                  <a:t>j</a:t>
                </a:r>
                <a:r>
                  <a:rPr lang="ru-RU" sz="1400" dirty="0">
                    <a:latin typeface="Montserrat" panose="020B0604020202020204" charset="-52"/>
                    <a:ea typeface="Times New Roman" panose="02020603050405020304" pitchFamily="18" charset="0"/>
                  </a:rPr>
                  <a:t>-</a:t>
                </a:r>
                <a:r>
                  <a:rPr lang="ru-RU" sz="1400" dirty="0" err="1">
                    <a:latin typeface="Montserrat" panose="020B0604020202020204" charset="-52"/>
                    <a:ea typeface="Times New Roman" panose="02020603050405020304" pitchFamily="18" charset="0"/>
                  </a:rPr>
                  <a:t>ый</a:t>
                </a:r>
                <a:r>
                  <a:rPr lang="ru-RU" sz="1400" dirty="0">
                    <a:latin typeface="Montserrat" panose="020B0604020202020204" charset="-52"/>
                    <a:ea typeface="Times New Roman" panose="02020603050405020304" pitchFamily="18" charset="0"/>
                  </a:rPr>
                  <a:t> энергетический интервал (энергии нейтронов),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ru-RU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1400" dirty="0">
                    <a:latin typeface="Montserrat" panose="020B0604020202020204" charset="-52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1400" dirty="0">
                    <a:latin typeface="Montserrat" panose="020B0604020202020204" charset="-52"/>
                    <a:ea typeface="Times New Roman" panose="02020603050405020304" pitchFamily="18" charset="0"/>
                  </a:rPr>
                  <a:t>, </a:t>
                </a:r>
                <a:r>
                  <a:rPr lang="en-US" sz="1400" dirty="0" err="1">
                    <a:latin typeface="Montserrat" panose="020B0604020202020204" charset="-52"/>
                    <a:ea typeface="Times New Roman" panose="02020603050405020304" pitchFamily="18" charset="0"/>
                  </a:rPr>
                  <a:t>i</a:t>
                </a:r>
                <a:r>
                  <a:rPr lang="en-US" sz="1400" dirty="0">
                    <a:latin typeface="Montserrat" panose="020B0604020202020204" charset="-52"/>
                    <a:ea typeface="Times New Roman" panose="02020603050405020304" pitchFamily="18" charset="0"/>
                  </a:rPr>
                  <a:t>=1…n, j=1…m;</a:t>
                </a:r>
                <a:r>
                  <a:rPr lang="ru-RU" sz="1400" dirty="0">
                    <a:latin typeface="Montserrat" panose="020B0604020202020204" charset="-52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Ф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ru-RU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ru-RU" sz="1400" dirty="0">
                    <a:latin typeface="Montserrat" panose="020B0604020202020204" charset="-52"/>
                    <a:ea typeface="Times New Roman" panose="02020603050405020304" pitchFamily="18" charset="0"/>
                  </a:rPr>
                  <a:t> – </a:t>
                </a:r>
                <a:r>
                  <a:rPr lang="ru-RU" sz="1400" dirty="0" err="1">
                    <a:latin typeface="Montserrat" panose="020B0604020202020204" charset="-52"/>
                    <a:ea typeface="Times New Roman" panose="02020603050405020304" pitchFamily="18" charset="0"/>
                  </a:rPr>
                  <a:t>флюенс</a:t>
                </a:r>
                <a:r>
                  <a:rPr lang="ru-RU" sz="1400" dirty="0">
                    <a:latin typeface="Montserrat" panose="020B0604020202020204" charset="-52"/>
                    <a:ea typeface="Times New Roman" panose="02020603050405020304" pitchFamily="18" charset="0"/>
                  </a:rPr>
                  <a:t> нейтронов в </a:t>
                </a:r>
                <a:r>
                  <a:rPr lang="en-US" sz="1400" dirty="0">
                    <a:latin typeface="Montserrat" panose="020B0604020202020204" charset="-52"/>
                    <a:ea typeface="Times New Roman" panose="02020603050405020304" pitchFamily="18" charset="0"/>
                  </a:rPr>
                  <a:t>j</a:t>
                </a:r>
                <a:r>
                  <a:rPr lang="ru-RU" sz="1400" dirty="0">
                    <a:latin typeface="Montserrat" panose="020B0604020202020204" charset="-52"/>
                    <a:ea typeface="Times New Roman" panose="02020603050405020304" pitchFamily="18" charset="0"/>
                  </a:rPr>
                  <a:t>-ом энергетическом интервале после </a:t>
                </a:r>
                <a:r>
                  <a:rPr lang="en-US" sz="1400" dirty="0">
                    <a:latin typeface="Montserrat" panose="020B0604020202020204" charset="-52"/>
                    <a:ea typeface="Times New Roman" panose="02020603050405020304" pitchFamily="18" charset="0"/>
                  </a:rPr>
                  <a:t>K</a:t>
                </a:r>
                <a:r>
                  <a:rPr lang="ru-RU" sz="1400" dirty="0">
                    <a:latin typeface="Montserrat" panose="020B0604020202020204" charset="-52"/>
                    <a:ea typeface="Times New Roman" panose="02020603050405020304" pitchFamily="18" charset="0"/>
                  </a:rPr>
                  <a:t>-ой итерации. Начальное приближение спектра Ф</a:t>
                </a:r>
                <a:r>
                  <a:rPr lang="ru-RU" sz="1400" baseline="30000" dirty="0">
                    <a:latin typeface="Montserrat" panose="020B0604020202020204" charset="-52"/>
                    <a:ea typeface="Times New Roman" panose="02020603050405020304" pitchFamily="18" charset="0"/>
                  </a:rPr>
                  <a:t>0</a:t>
                </a:r>
                <a:r>
                  <a:rPr lang="ru-RU" sz="1400" dirty="0">
                    <a:latin typeface="Montserrat" panose="020B0604020202020204" charset="-52"/>
                    <a:ea typeface="Times New Roman" panose="02020603050405020304" pitchFamily="18" charset="0"/>
                  </a:rPr>
                  <a:t> является константой. </a:t>
                </a: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168" y="3553638"/>
                <a:ext cx="6660529" cy="3234475"/>
              </a:xfrm>
              <a:prstGeom prst="rect">
                <a:avLst/>
              </a:prstGeom>
              <a:blipFill>
                <a:blip r:embed="rId4"/>
                <a:stretch>
                  <a:fillRect l="-275" t="-377" r="-275" b="-7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5244959" y="1434632"/>
                <a:ext cx="6770256" cy="2010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2563" algn="just"/>
                <a:r>
                  <a:rPr lang="ru-RU" sz="1400" dirty="0">
                    <a:latin typeface="Montserrat" panose="020B0604020202020204" charset="-52"/>
                    <a:cs typeface="Times New Roman" panose="02020603050405020304" pitchFamily="18" charset="0"/>
                  </a:rPr>
                  <a:t>В дискретном случае (для спектрометра ) </a:t>
                </a:r>
                <a:r>
                  <a:rPr lang="ru-RU" sz="1400" dirty="0" smtClean="0">
                    <a:latin typeface="Montserrat" panose="020B0604020202020204" charset="-52"/>
                    <a:cs typeface="Times New Roman" panose="02020603050405020304" pitchFamily="18" charset="0"/>
                  </a:rPr>
                  <a:t>задача восстановление спектра нейтронов сводится к решению уравнения:</a:t>
                </a:r>
                <a:endParaRPr lang="ru-RU" sz="1400" dirty="0">
                  <a:latin typeface="Montserrat" panose="020B0604020202020204" charset="-52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𝛷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1400" i="1" dirty="0">
                  <a:latin typeface="Montserrat" panose="020B0604020202020204" charset="-5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1400" dirty="0">
                    <a:latin typeface="Montserrat" panose="020B0604020202020204" charset="-52"/>
                    <a:cs typeface="Times New Roman" panose="02020603050405020304" pitchFamily="18" charset="0"/>
                  </a:rPr>
                  <a:t>где </a:t>
                </a:r>
                <a:r>
                  <a:rPr lang="en-US" sz="1400" dirty="0">
                    <a:latin typeface="Montserrat" panose="020B0604020202020204" charset="-52"/>
                    <a:cs typeface="Times New Roman" panose="02020603050405020304" pitchFamily="18" charset="0"/>
                  </a:rPr>
                  <a:t>N</a:t>
                </a:r>
                <a:r>
                  <a:rPr lang="en-US" sz="1400" baseline="-25000" dirty="0">
                    <a:latin typeface="Montserrat" panose="020B0604020202020204" charset="-52"/>
                    <a:cs typeface="Times New Roman" panose="02020603050405020304" pitchFamily="18" charset="0"/>
                  </a:rPr>
                  <a:t>i</a:t>
                </a:r>
                <a:r>
                  <a:rPr lang="ru-RU" sz="1400" dirty="0">
                    <a:latin typeface="Montserrat" panose="020B0604020202020204" charset="-52"/>
                    <a:cs typeface="Times New Roman" panose="02020603050405020304" pitchFamily="18" charset="0"/>
                  </a:rPr>
                  <a:t> (</a:t>
                </a:r>
                <a:r>
                  <a:rPr lang="en-US" sz="1400" dirty="0" err="1">
                    <a:latin typeface="Montserrat" panose="020B0604020202020204" charset="-52"/>
                    <a:cs typeface="Times New Roman" panose="02020603050405020304" pitchFamily="18" charset="0"/>
                  </a:rPr>
                  <a:t>i</a:t>
                </a:r>
                <a:r>
                  <a:rPr lang="ru-RU" sz="1400" dirty="0">
                    <a:latin typeface="Montserrat" panose="020B0604020202020204" charset="-52"/>
                    <a:cs typeface="Times New Roman" panose="02020603050405020304" pitchFamily="18" charset="0"/>
                  </a:rPr>
                  <a:t>=1,2..</a:t>
                </a:r>
                <a:r>
                  <a:rPr lang="en-US" sz="1400" dirty="0">
                    <a:latin typeface="Montserrat" panose="020B0604020202020204" charset="-52"/>
                    <a:cs typeface="Times New Roman" panose="02020603050405020304" pitchFamily="18" charset="0"/>
                  </a:rPr>
                  <a:t>n</a:t>
                </a:r>
                <a:r>
                  <a:rPr lang="ru-RU" sz="1400" dirty="0">
                    <a:latin typeface="Montserrat" panose="020B0604020202020204" charset="-52"/>
                    <a:cs typeface="Times New Roman" panose="02020603050405020304" pitchFamily="18" charset="0"/>
                  </a:rPr>
                  <a:t>) – число отсчетов в </a:t>
                </a:r>
                <a:r>
                  <a:rPr lang="en-US" sz="1400" dirty="0" err="1">
                    <a:latin typeface="Montserrat" panose="020B0604020202020204" charset="-52"/>
                    <a:cs typeface="Times New Roman" panose="02020603050405020304" pitchFamily="18" charset="0"/>
                  </a:rPr>
                  <a:t>i</a:t>
                </a:r>
                <a:r>
                  <a:rPr lang="ru-RU" sz="1400" dirty="0">
                    <a:latin typeface="Montserrat" panose="020B0604020202020204" charset="-52"/>
                    <a:cs typeface="Times New Roman" panose="02020603050405020304" pitchFamily="18" charset="0"/>
                  </a:rPr>
                  <a:t>-ом канале экспериментального спектра, Ф</a:t>
                </a:r>
                <a:r>
                  <a:rPr lang="en-US" sz="1400" baseline="-25000" dirty="0">
                    <a:latin typeface="Montserrat" panose="020B0604020202020204" charset="-52"/>
                    <a:cs typeface="Times New Roman" panose="02020603050405020304" pitchFamily="18" charset="0"/>
                  </a:rPr>
                  <a:t>j</a:t>
                </a:r>
                <a:r>
                  <a:rPr lang="ru-RU" sz="1400" dirty="0">
                    <a:latin typeface="Montserrat" panose="020B0604020202020204" charset="-52"/>
                    <a:cs typeface="Times New Roman" panose="02020603050405020304" pitchFamily="18" charset="0"/>
                  </a:rPr>
                  <a:t> – </a:t>
                </a:r>
                <a:r>
                  <a:rPr lang="ru-RU" sz="1400" dirty="0" err="1">
                    <a:latin typeface="Montserrat" panose="020B0604020202020204" charset="-52"/>
                    <a:cs typeface="Times New Roman" panose="02020603050405020304" pitchFamily="18" charset="0"/>
                  </a:rPr>
                  <a:t>флюенс</a:t>
                </a:r>
                <a:r>
                  <a:rPr lang="ru-RU" sz="1400" dirty="0">
                    <a:latin typeface="Montserrat" panose="020B0604020202020204" charset="-52"/>
                    <a:cs typeface="Times New Roman" panose="02020603050405020304" pitchFamily="18" charset="0"/>
                  </a:rPr>
                  <a:t> нейтронов в </a:t>
                </a:r>
                <a:r>
                  <a:rPr lang="en-US" sz="1400" dirty="0">
                    <a:latin typeface="Montserrat" panose="020B0604020202020204" charset="-52"/>
                    <a:cs typeface="Times New Roman" panose="02020603050405020304" pitchFamily="18" charset="0"/>
                  </a:rPr>
                  <a:t>j</a:t>
                </a:r>
                <a:r>
                  <a:rPr lang="ru-RU" sz="1400" dirty="0">
                    <a:latin typeface="Montserrat" panose="020B0604020202020204" charset="-52"/>
                    <a:cs typeface="Times New Roman" panose="02020603050405020304" pitchFamily="18" charset="0"/>
                  </a:rPr>
                  <a:t>-ом энергетическом интервале, </a:t>
                </a:r>
                <a:r>
                  <a:rPr lang="en-US" sz="1400" dirty="0" err="1">
                    <a:latin typeface="Montserrat" panose="020B0604020202020204" charset="-52"/>
                    <a:cs typeface="Times New Roman" panose="02020603050405020304" pitchFamily="18" charset="0"/>
                  </a:rPr>
                  <a:t>R</a:t>
                </a:r>
                <a:r>
                  <a:rPr lang="en-US" sz="1400" baseline="-25000" dirty="0" err="1">
                    <a:latin typeface="Montserrat" panose="020B0604020202020204" charset="-52"/>
                    <a:cs typeface="Times New Roman" panose="02020603050405020304" pitchFamily="18" charset="0"/>
                  </a:rPr>
                  <a:t>ij</a:t>
                </a:r>
                <a:r>
                  <a:rPr lang="ru-RU" sz="1400" dirty="0">
                    <a:latin typeface="Montserrat" panose="020B0604020202020204" charset="-52"/>
                    <a:cs typeface="Times New Roman" panose="02020603050405020304" pitchFamily="18" charset="0"/>
                  </a:rPr>
                  <a:t> – элемент матрицы – отклик </a:t>
                </a:r>
                <a:r>
                  <a:rPr lang="en-US" sz="1400" dirty="0" err="1">
                    <a:latin typeface="Montserrat" panose="020B0604020202020204" charset="-52"/>
                    <a:cs typeface="Times New Roman" panose="02020603050405020304" pitchFamily="18" charset="0"/>
                  </a:rPr>
                  <a:t>i</a:t>
                </a:r>
                <a:r>
                  <a:rPr lang="ru-RU" sz="1400" dirty="0">
                    <a:latin typeface="Montserrat" panose="020B0604020202020204" charset="-52"/>
                    <a:cs typeface="Times New Roman" panose="02020603050405020304" pitchFamily="18" charset="0"/>
                  </a:rPr>
                  <a:t>-ого канала на нейтроны в </a:t>
                </a:r>
                <a:r>
                  <a:rPr lang="en-US" sz="1400" dirty="0">
                    <a:latin typeface="Montserrat" panose="020B0604020202020204" charset="-52"/>
                    <a:cs typeface="Times New Roman" panose="02020603050405020304" pitchFamily="18" charset="0"/>
                  </a:rPr>
                  <a:t>j</a:t>
                </a:r>
                <a:r>
                  <a:rPr lang="ru-RU" sz="1400" dirty="0">
                    <a:latin typeface="Montserrat" panose="020B0604020202020204" charset="-52"/>
                    <a:cs typeface="Times New Roman" panose="02020603050405020304" pitchFamily="18" charset="0"/>
                  </a:rPr>
                  <a:t>-ом энергетическом интервале. </a:t>
                </a: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959" y="1434632"/>
                <a:ext cx="6770256" cy="2010359"/>
              </a:xfrm>
              <a:prstGeom prst="rect">
                <a:avLst/>
              </a:prstGeom>
              <a:blipFill>
                <a:blip r:embed="rId5"/>
                <a:stretch>
                  <a:fillRect l="-270" t="-303" r="-180" b="-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791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43658"/>
            <a:ext cx="9199890" cy="954107"/>
          </a:xfrm>
        </p:spPr>
        <p:txBody>
          <a:bodyPr/>
          <a:lstStyle/>
          <a:p>
            <a:r>
              <a:rPr lang="ru-RU" dirty="0" smtClean="0"/>
              <a:t>Восстановленные спектры генераторов нейтронов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AB9169-8143-45A1-9F24-7E16513BE3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984CBB-0DCC-4620-A4B0-8447C7841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0" y="1097764"/>
            <a:ext cx="7606020" cy="5646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7029" y="6405242"/>
            <a:ext cx="4570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Montserrat" panose="00000500000000000000" pitchFamily="2" charset="-52"/>
              </a:rPr>
              <a:t>Спектры нейтронов ИНГ-07Т, ИНГ-07Д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652967"/>
              </p:ext>
            </p:extLst>
          </p:nvPr>
        </p:nvGraphicFramePr>
        <p:xfrm>
          <a:off x="7068311" y="1820960"/>
          <a:ext cx="4727449" cy="324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129">
                  <a:extLst>
                    <a:ext uri="{9D8B030D-6E8A-4147-A177-3AD203B41FA5}">
                      <a16:colId xmlns:a16="http://schemas.microsoft.com/office/drawing/2014/main" val="1957826539"/>
                    </a:ext>
                  </a:extLst>
                </a:gridCol>
                <a:gridCol w="1789373">
                  <a:extLst>
                    <a:ext uri="{9D8B030D-6E8A-4147-A177-3AD203B41FA5}">
                      <a16:colId xmlns:a16="http://schemas.microsoft.com/office/drawing/2014/main" val="3047328714"/>
                    </a:ext>
                  </a:extLst>
                </a:gridCol>
                <a:gridCol w="1913947">
                  <a:extLst>
                    <a:ext uri="{9D8B030D-6E8A-4147-A177-3AD203B41FA5}">
                      <a16:colId xmlns:a16="http://schemas.microsoft.com/office/drawing/2014/main" val="3704544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Montserrat" panose="020B0604020202020204" charset="-52"/>
                        </a:rPr>
                        <a:t>Спектр</a:t>
                      </a:r>
                      <a:endParaRPr lang="ru-RU" sz="1400" b="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Montserrat" panose="020B0604020202020204" charset="-52"/>
                        </a:rPr>
                        <a:t>Расчётная</a:t>
                      </a:r>
                      <a:r>
                        <a:rPr lang="en-US" sz="1400" b="0" dirty="0" smtClean="0">
                          <a:latin typeface="Montserrat" panose="020B0604020202020204" charset="-52"/>
                        </a:rPr>
                        <a:t> </a:t>
                      </a:r>
                      <a:r>
                        <a:rPr lang="ru-RU" sz="1400" b="0" dirty="0" smtClean="0">
                          <a:latin typeface="Montserrat" panose="020B0604020202020204" charset="-52"/>
                        </a:rPr>
                        <a:t>(теоретическая) энергия нейтрона, МэВ</a:t>
                      </a:r>
                      <a:endParaRPr lang="ru-RU" sz="1400" b="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Montserrat" panose="020B0604020202020204" charset="-52"/>
                        </a:rPr>
                        <a:t>Восстановленная энергия нейтрона, МэВ</a:t>
                      </a:r>
                      <a:endParaRPr lang="ru-RU" sz="1400" b="0" dirty="0">
                        <a:latin typeface="Montserrat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391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D-T 0</a:t>
                      </a:r>
                      <a:r>
                        <a:rPr lang="ru-RU" sz="1800" dirty="0" smtClean="0">
                          <a:latin typeface="Montserrat" panose="020B0604020202020204" charset="-52"/>
                        </a:rPr>
                        <a:t>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14.7±0.3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417589"/>
                  </a:ext>
                </a:extLst>
              </a:tr>
              <a:tr h="4477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D-T 45</a:t>
                      </a:r>
                      <a:r>
                        <a:rPr lang="ru-RU" sz="1800" dirty="0" smtClean="0">
                          <a:latin typeface="Montserrat" panose="020B0604020202020204" charset="-52"/>
                        </a:rPr>
                        <a:t>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14.5±0.3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927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D-T 90</a:t>
                      </a:r>
                      <a:r>
                        <a:rPr lang="ru-RU" sz="1800" dirty="0" smtClean="0">
                          <a:latin typeface="Montserrat" panose="020B0604020202020204" charset="-52"/>
                        </a:rPr>
                        <a:t>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14.1±0.3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825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D-T 135</a:t>
                      </a:r>
                      <a:r>
                        <a:rPr lang="ru-RU" sz="1800" dirty="0" smtClean="0">
                          <a:latin typeface="Montserrat" panose="020B0604020202020204" charset="-52"/>
                        </a:rPr>
                        <a:t>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13.9±0.3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80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D-T 180</a:t>
                      </a:r>
                      <a:r>
                        <a:rPr lang="ru-RU" sz="1800" dirty="0" smtClean="0">
                          <a:latin typeface="Montserrat" panose="020B0604020202020204" charset="-52"/>
                        </a:rPr>
                        <a:t>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13.8±0.3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35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D-D 0</a:t>
                      </a:r>
                      <a:r>
                        <a:rPr lang="ru-RU" sz="1800" dirty="0" smtClean="0">
                          <a:latin typeface="Montserrat" panose="020B0604020202020204" charset="-52"/>
                        </a:rPr>
                        <a:t>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2.6±0.2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948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009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43658"/>
            <a:ext cx="9199890" cy="954107"/>
          </a:xfrm>
        </p:spPr>
        <p:txBody>
          <a:bodyPr/>
          <a:lstStyle/>
          <a:p>
            <a:r>
              <a:rPr lang="ru-RU" dirty="0" smtClean="0"/>
              <a:t>Восстановленные спектры радиоизотопных источников на основе </a:t>
            </a:r>
            <a:r>
              <a:rPr lang="en-US" dirty="0" err="1" smtClean="0"/>
              <a:t>PuBe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AB9169-8143-45A1-9F24-7E16513BE3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984CBB-0DCC-4620-A4B0-8447C7841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45" y="992699"/>
            <a:ext cx="5063950" cy="3875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3328" y="4601637"/>
            <a:ext cx="6018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Montserrat" panose="00000500000000000000" pitchFamily="2" charset="-52"/>
              </a:rPr>
              <a:t>Вероятностные спектры нейтронов радиоизотопных </a:t>
            </a:r>
            <a:r>
              <a:rPr lang="en-US" sz="1600" dirty="0" err="1" smtClean="0">
                <a:latin typeface="Montserrat" panose="00000500000000000000" pitchFamily="2" charset="-52"/>
              </a:rPr>
              <a:t>PuBe</a:t>
            </a:r>
            <a:r>
              <a:rPr lang="ru-RU" sz="1600" dirty="0" smtClean="0">
                <a:latin typeface="Montserrat" panose="00000500000000000000" pitchFamily="2" charset="-52"/>
              </a:rPr>
              <a:t> источников нейтронов ИБН-23, ИБН-8-7, ИБН-8-2 и спектр эталонного </a:t>
            </a:r>
            <a:r>
              <a:rPr lang="en-US" sz="1600" dirty="0" err="1" smtClean="0">
                <a:latin typeface="Montserrat" panose="00000500000000000000" pitchFamily="2" charset="-52"/>
              </a:rPr>
              <a:t>AmBe</a:t>
            </a:r>
            <a:r>
              <a:rPr lang="en-US" sz="1600" dirty="0" smtClean="0">
                <a:latin typeface="Montserrat" panose="00000500000000000000" pitchFamily="2" charset="-52"/>
              </a:rPr>
              <a:t> </a:t>
            </a:r>
            <a:r>
              <a:rPr lang="ru-RU" sz="1600" dirty="0" smtClean="0">
                <a:latin typeface="Montserrat" panose="00000500000000000000" pitchFamily="2" charset="-52"/>
              </a:rPr>
              <a:t>источника (</a:t>
            </a:r>
            <a:r>
              <a:rPr lang="en-US" sz="1600" dirty="0" smtClean="0">
                <a:latin typeface="Montserrat" panose="00000500000000000000" pitchFamily="2" charset="-52"/>
              </a:rPr>
              <a:t>ISO-8529-1)</a:t>
            </a:r>
            <a:endParaRPr lang="ru-RU" sz="1600" dirty="0" smtClean="0">
              <a:latin typeface="Montserrat" panose="00000500000000000000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29" y="992699"/>
            <a:ext cx="4785719" cy="36622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77630" y="4580591"/>
            <a:ext cx="4201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Montserrat" panose="00000500000000000000" pitchFamily="2" charset="-52"/>
              </a:rPr>
              <a:t>Спектры </a:t>
            </a:r>
            <a:r>
              <a:rPr lang="ru-RU" sz="1600" dirty="0">
                <a:latin typeface="Montserrat" panose="00000500000000000000" pitchFamily="2" charset="-52"/>
              </a:rPr>
              <a:t>нейтронов радиоизотопных </a:t>
            </a:r>
            <a:r>
              <a:rPr lang="en-US" sz="1600" dirty="0" err="1">
                <a:latin typeface="Montserrat" panose="00000500000000000000" pitchFamily="2" charset="-52"/>
              </a:rPr>
              <a:t>PuBe</a:t>
            </a:r>
            <a:r>
              <a:rPr lang="ru-RU" sz="1600" dirty="0">
                <a:latin typeface="Montserrat" panose="00000500000000000000" pitchFamily="2" charset="-52"/>
              </a:rPr>
              <a:t> источников нейтронов ИБН-23, ИБН-8-7, ИБН-8-2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84550" y="5432634"/>
            <a:ext cx="1114864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Montserrat" panose="00000500000000000000" pitchFamily="2" charset="-52"/>
              </a:rPr>
              <a:t>Не найдено эталонного спектра</a:t>
            </a:r>
            <a:r>
              <a:rPr lang="en-US" sz="1600" dirty="0" smtClean="0">
                <a:latin typeface="Montserrat" panose="00000500000000000000" pitchFamily="2" charset="-52"/>
              </a:rPr>
              <a:t> </a:t>
            </a:r>
            <a:r>
              <a:rPr lang="en-US" sz="1600" dirty="0" err="1" smtClean="0">
                <a:latin typeface="Montserrat" panose="00000500000000000000" pitchFamily="2" charset="-52"/>
              </a:rPr>
              <a:t>PuBe</a:t>
            </a:r>
            <a:r>
              <a:rPr lang="en-US" sz="1600" dirty="0" smtClean="0">
                <a:latin typeface="Montserrat" panose="00000500000000000000" pitchFamily="2" charset="-52"/>
              </a:rPr>
              <a:t> </a:t>
            </a:r>
            <a:r>
              <a:rPr lang="ru-RU" sz="1600" dirty="0" smtClean="0">
                <a:latin typeface="Montserrat" panose="00000500000000000000" pitchFamily="2" charset="-52"/>
              </a:rPr>
              <a:t>источника, аналогичного приведенному на рисунке справа спектру </a:t>
            </a:r>
            <a:r>
              <a:rPr lang="ru-RU" sz="1600" baseline="30000" dirty="0" smtClean="0">
                <a:latin typeface="Montserrat" panose="00000500000000000000" pitchFamily="2" charset="-52"/>
              </a:rPr>
              <a:t>241</a:t>
            </a:r>
            <a:r>
              <a:rPr lang="en-US" sz="1600" dirty="0" err="1" smtClean="0">
                <a:latin typeface="Montserrat" panose="00000500000000000000" pitchFamily="2" charset="-52"/>
              </a:rPr>
              <a:t>AmBe</a:t>
            </a:r>
            <a:r>
              <a:rPr lang="en-US" sz="1600" dirty="0" smtClean="0">
                <a:latin typeface="Montserrat" panose="00000500000000000000" pitchFamily="2" charset="-52"/>
              </a:rPr>
              <a:t> </a:t>
            </a:r>
            <a:r>
              <a:rPr lang="ru-RU" sz="1600" dirty="0" smtClean="0">
                <a:latin typeface="Montserrat" panose="00000500000000000000" pitchFamily="2" charset="-52"/>
              </a:rPr>
              <a:t>из </a:t>
            </a:r>
            <a:r>
              <a:rPr lang="en-US" sz="1600" dirty="0" smtClean="0">
                <a:latin typeface="Montserrat" panose="00000500000000000000" pitchFamily="2" charset="-52"/>
              </a:rPr>
              <a:t>ISO</a:t>
            </a:r>
            <a:r>
              <a:rPr lang="ru-RU" sz="1600" dirty="0" smtClean="0">
                <a:latin typeface="Montserrat" panose="00000500000000000000" pitchFamily="2" charset="-52"/>
              </a:rPr>
              <a:t>-8529-1, поэтому сравнение восстановленных спектров с эталонными можно провести только по энергетическим особенностям, но не по их вероятностному распределению. Несовпадение энергетических особенностей восстановленных спектров в сравнении с эталонным составляет не более 5%.</a:t>
            </a:r>
          </a:p>
        </p:txBody>
      </p:sp>
    </p:spTree>
    <p:extLst>
      <p:ext uri="{BB962C8B-B14F-4D97-AF65-F5344CB8AC3E}">
        <p14:creationId xmlns:p14="http://schemas.microsoft.com/office/powerpoint/2010/main" val="21496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143658"/>
            <a:ext cx="9199890" cy="954107"/>
          </a:xfrm>
        </p:spPr>
        <p:txBody>
          <a:bodyPr/>
          <a:lstStyle/>
          <a:p>
            <a:r>
              <a:rPr lang="ru-RU" dirty="0" smtClean="0"/>
              <a:t>Восстановленные спектры источников </a:t>
            </a:r>
            <a:r>
              <a:rPr lang="en-US" dirty="0" err="1" smtClean="0"/>
              <a:t>PuBe</a:t>
            </a:r>
            <a:r>
              <a:rPr lang="en-US" dirty="0" smtClean="0"/>
              <a:t> </a:t>
            </a:r>
            <a:r>
              <a:rPr lang="ru-RU" dirty="0" smtClean="0"/>
              <a:t>в сравнении с источниками литературы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59572" y="1729294"/>
            <a:ext cx="10449804" cy="33855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07" y="1097765"/>
            <a:ext cx="5721505" cy="4378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" y="1242038"/>
            <a:ext cx="5462828" cy="4180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6008" y="5823349"/>
            <a:ext cx="645566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Montserrat" panose="00000500000000000000" pitchFamily="2" charset="-52"/>
              </a:rPr>
              <a:t>[1]. R.V. Griffith et. al. Multi-Technique Characterization of Neutron Fields from Moderated </a:t>
            </a:r>
            <a:r>
              <a:rPr lang="en-US" sz="1200" baseline="30000" dirty="0" smtClean="0">
                <a:latin typeface="Montserrat" panose="00000500000000000000" pitchFamily="2" charset="-52"/>
              </a:rPr>
              <a:t>252</a:t>
            </a:r>
            <a:r>
              <a:rPr lang="en-US" sz="1200" dirty="0" smtClean="0">
                <a:latin typeface="Montserrat" panose="00000500000000000000" pitchFamily="2" charset="-52"/>
              </a:rPr>
              <a:t>Cf and </a:t>
            </a:r>
            <a:r>
              <a:rPr lang="en-US" sz="1200" baseline="30000" dirty="0" smtClean="0">
                <a:latin typeface="Montserrat" panose="00000500000000000000" pitchFamily="2" charset="-52"/>
              </a:rPr>
              <a:t>238</a:t>
            </a:r>
            <a:r>
              <a:rPr lang="en-US" sz="1200" dirty="0" smtClean="0">
                <a:latin typeface="Montserrat" panose="00000500000000000000" pitchFamily="2" charset="-52"/>
              </a:rPr>
              <a:t>PuBe sources. Lawrence Livermore Lab. 1977</a:t>
            </a:r>
          </a:p>
          <a:p>
            <a:pPr algn="just"/>
            <a:r>
              <a:rPr lang="en-US" sz="1200" dirty="0" smtClean="0">
                <a:latin typeface="Montserrat" panose="00000500000000000000" pitchFamily="2" charset="-52"/>
              </a:rPr>
              <a:t>[2]. </a:t>
            </a:r>
            <a:r>
              <a:rPr lang="ru-RU" sz="1200" dirty="0">
                <a:latin typeface="Montserrat" panose="00000500000000000000" pitchFamily="2" charset="-52"/>
              </a:rPr>
              <a:t>Абрамов А.И., Казанский Ю.А., Матусевич Е.С. Основы экспериментальных методов ядерной физики. </a:t>
            </a:r>
            <a:r>
              <a:rPr lang="ru-RU" sz="1200" dirty="0" err="1">
                <a:latin typeface="Montserrat" panose="00000500000000000000" pitchFamily="2" charset="-52"/>
              </a:rPr>
              <a:t>М.Энергоатомиздат</a:t>
            </a:r>
            <a:r>
              <a:rPr lang="ru-RU" sz="1200" dirty="0">
                <a:latin typeface="Montserrat" panose="00000500000000000000" pitchFamily="2" charset="-52"/>
              </a:rPr>
              <a:t>, 1985. – 488 с.</a:t>
            </a:r>
            <a:endParaRPr lang="ru-RU" sz="1200" dirty="0" smtClean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2815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результаты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AB9169-8143-45A1-9F24-7E16513BE3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984CBB-0DCC-4620-A4B0-8447C7841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2336" y="1375762"/>
            <a:ext cx="11292840" cy="5124480"/>
          </a:xfrm>
        </p:spPr>
        <p:txBody>
          <a:bodyPr/>
          <a:lstStyle/>
          <a:p>
            <a:pPr indent="447675" algn="just">
              <a:buFont typeface="Arial" panose="020B0604020202020204" pitchFamily="34" charset="0"/>
              <a:buChar char="•"/>
            </a:pPr>
            <a:r>
              <a:rPr lang="ru-RU" sz="1800" b="1" dirty="0" smtClean="0"/>
              <a:t>Проведены</a:t>
            </a:r>
            <a:r>
              <a:rPr lang="ru-RU" sz="1800" dirty="0" smtClean="0"/>
              <a:t> </a:t>
            </a:r>
            <a:r>
              <a:rPr lang="ru-RU" sz="1800" b="1" dirty="0" smtClean="0"/>
              <a:t>измерения аппаратурных спектров</a:t>
            </a:r>
            <a:r>
              <a:rPr lang="ru-RU" sz="1800" dirty="0" smtClean="0"/>
              <a:t> нейтронного излучения от генераторов нейтронов и радиоизотопных </a:t>
            </a:r>
            <a:r>
              <a:rPr lang="en-US" sz="1800" dirty="0" err="1" smtClean="0"/>
              <a:t>PuBe</a:t>
            </a:r>
            <a:r>
              <a:rPr lang="ru-RU" sz="1800" dirty="0" smtClean="0"/>
              <a:t> источников нейтронов на площадках НИЯУ МИФИ и АО «СНИИП</a:t>
            </a:r>
            <a:r>
              <a:rPr lang="en-US" sz="1800" dirty="0" smtClean="0"/>
              <a:t> </a:t>
            </a:r>
            <a:r>
              <a:rPr lang="ru-RU" sz="1800" dirty="0" smtClean="0"/>
              <a:t>детектором на основе монокристаллического стильбена с возможностью нейтрон-гамма разделения</a:t>
            </a:r>
          </a:p>
          <a:p>
            <a:pPr indent="447675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С помощью смоделированной в </a:t>
            </a:r>
            <a:r>
              <a:rPr lang="en-US" sz="1800" dirty="0" smtClean="0"/>
              <a:t>Geant4</a:t>
            </a:r>
            <a:r>
              <a:rPr lang="ru-RU" sz="1800" dirty="0" smtClean="0"/>
              <a:t> матрицы откликов и измеренных аппаратурных спектров </a:t>
            </a:r>
            <a:r>
              <a:rPr lang="ru-RU" sz="1800" b="1" dirty="0" smtClean="0"/>
              <a:t>восстановлены энергетические распределения</a:t>
            </a:r>
            <a:r>
              <a:rPr lang="ru-RU" sz="1800" dirty="0" smtClean="0"/>
              <a:t> вышеуказанных источников нейтронов</a:t>
            </a:r>
          </a:p>
          <a:p>
            <a:pPr indent="447675" algn="just">
              <a:buFont typeface="Arial" panose="020B0604020202020204" pitchFamily="34" charset="0"/>
              <a:buChar char="•"/>
            </a:pPr>
            <a:r>
              <a:rPr lang="ru-RU" sz="1800" b="1" dirty="0" smtClean="0"/>
              <a:t>Ошибка определения</a:t>
            </a:r>
            <a:r>
              <a:rPr lang="ru-RU" sz="1800" dirty="0" smtClean="0"/>
              <a:t> энергии </a:t>
            </a:r>
            <a:r>
              <a:rPr lang="en-US" sz="1800" dirty="0" smtClean="0"/>
              <a:t>D-T </a:t>
            </a:r>
            <a:r>
              <a:rPr lang="ru-RU" sz="1800" dirty="0" smtClean="0"/>
              <a:t>нейрона при восстановлении составила порядка </a:t>
            </a:r>
            <a:r>
              <a:rPr lang="ru-RU" sz="1800" b="1" dirty="0" smtClean="0"/>
              <a:t>4%</a:t>
            </a:r>
            <a:r>
              <a:rPr lang="ru-RU" sz="1800" dirty="0" smtClean="0"/>
              <a:t>, </a:t>
            </a:r>
            <a:r>
              <a:rPr lang="en-US" sz="1800" dirty="0" smtClean="0"/>
              <a:t>D-D </a:t>
            </a:r>
            <a:r>
              <a:rPr lang="ru-RU" sz="1800" dirty="0" smtClean="0"/>
              <a:t>нейтрона – порядка </a:t>
            </a:r>
            <a:r>
              <a:rPr lang="ru-RU" sz="1800" b="1" dirty="0" smtClean="0"/>
              <a:t>15%</a:t>
            </a:r>
          </a:p>
          <a:p>
            <a:pPr indent="447675" algn="just">
              <a:buFont typeface="Arial" panose="020B0604020202020204" pitchFamily="34" charset="0"/>
              <a:buChar char="•"/>
            </a:pPr>
            <a:r>
              <a:rPr lang="ru-RU" sz="1800" b="1" dirty="0" smtClean="0"/>
              <a:t>Оценить</a:t>
            </a:r>
            <a:r>
              <a:rPr lang="ru-RU" sz="1800" dirty="0" smtClean="0"/>
              <a:t> корректность формы восстановленных спектров радиоизотопных источников нейтронов </a:t>
            </a:r>
            <a:r>
              <a:rPr lang="ru-RU" sz="1800" b="1" dirty="0" smtClean="0"/>
              <a:t>не представляется возможным</a:t>
            </a:r>
            <a:r>
              <a:rPr lang="ru-RU" sz="1800" dirty="0" smtClean="0"/>
              <a:t> ввиду отсутствия эталонного спектра </a:t>
            </a:r>
            <a:r>
              <a:rPr lang="en-US" sz="1800" dirty="0" err="1" smtClean="0"/>
              <a:t>PuBe</a:t>
            </a:r>
            <a:r>
              <a:rPr lang="en-US" sz="1800" dirty="0" smtClean="0"/>
              <a:t> </a:t>
            </a:r>
            <a:r>
              <a:rPr lang="ru-RU" sz="1800" dirty="0" smtClean="0"/>
              <a:t>источника. Тем не менее, с помощью эталонного источника </a:t>
            </a:r>
            <a:r>
              <a:rPr lang="en-US" sz="1800" dirty="0" err="1" smtClean="0"/>
              <a:t>AmBe</a:t>
            </a:r>
            <a:r>
              <a:rPr lang="en-US" sz="1800" dirty="0" smtClean="0"/>
              <a:t> </a:t>
            </a:r>
            <a:r>
              <a:rPr lang="ru-RU" sz="1800" dirty="0" smtClean="0"/>
              <a:t>возможно </a:t>
            </a:r>
            <a:r>
              <a:rPr lang="ru-RU" sz="1800" b="1" dirty="0" smtClean="0"/>
              <a:t>оценить энергетические особенности</a:t>
            </a:r>
            <a:r>
              <a:rPr lang="ru-RU" sz="1800" dirty="0" smtClean="0"/>
              <a:t>. </a:t>
            </a:r>
            <a:r>
              <a:rPr lang="ru-RU" sz="1800" b="1" dirty="0"/>
              <a:t>Несовпадение</a:t>
            </a:r>
            <a:r>
              <a:rPr lang="ru-RU" sz="1800" dirty="0"/>
              <a:t> энергетических особенностей восстановленных спектров в сравнении с </a:t>
            </a:r>
            <a:r>
              <a:rPr lang="ru-RU" sz="1800" dirty="0" smtClean="0"/>
              <a:t>эталонным (</a:t>
            </a:r>
            <a:r>
              <a:rPr lang="en-US" sz="1800" dirty="0" err="1" smtClean="0"/>
              <a:t>AmBe</a:t>
            </a:r>
            <a:r>
              <a:rPr lang="en-US" sz="1800" dirty="0" smtClean="0"/>
              <a:t>)</a:t>
            </a:r>
            <a:r>
              <a:rPr lang="ru-RU" sz="1800" dirty="0" smtClean="0"/>
              <a:t> </a:t>
            </a:r>
            <a:r>
              <a:rPr lang="ru-RU" sz="1800" dirty="0"/>
              <a:t>составляет </a:t>
            </a:r>
            <a:r>
              <a:rPr lang="ru-RU" sz="1800" b="1" dirty="0"/>
              <a:t>не более 5</a:t>
            </a:r>
            <a:r>
              <a:rPr lang="ru-RU" sz="1800" b="1" dirty="0" smtClean="0"/>
              <a:t>%.</a:t>
            </a:r>
            <a:endParaRPr lang="en-US" sz="1800" b="1" dirty="0" smtClean="0"/>
          </a:p>
          <a:p>
            <a:pPr indent="447675" algn="just">
              <a:buFont typeface="Arial" panose="020B0604020202020204" pitchFamily="34" charset="0"/>
              <a:buChar char="•"/>
            </a:pPr>
            <a:r>
              <a:rPr lang="ru-RU" sz="1800" b="1" dirty="0" smtClean="0"/>
              <a:t>Не наблюдается </a:t>
            </a:r>
            <a:r>
              <a:rPr lang="ru-RU" sz="1800" dirty="0" smtClean="0"/>
              <a:t>существенных различий между восстановленными спектрами </a:t>
            </a:r>
            <a:r>
              <a:rPr lang="en-US" sz="1800" dirty="0" err="1" smtClean="0"/>
              <a:t>PuBe</a:t>
            </a:r>
            <a:r>
              <a:rPr lang="en-US" sz="1800" dirty="0" smtClean="0"/>
              <a:t> </a:t>
            </a:r>
            <a:r>
              <a:rPr lang="ru-RU" sz="1800" dirty="0" smtClean="0"/>
              <a:t>на основе </a:t>
            </a:r>
            <a:r>
              <a:rPr lang="en-US" sz="1800" dirty="0" smtClean="0"/>
              <a:t>Pu-238 </a:t>
            </a:r>
            <a:r>
              <a:rPr lang="ru-RU" sz="1800" dirty="0" smtClean="0"/>
              <a:t>и </a:t>
            </a:r>
            <a:r>
              <a:rPr lang="en-US" sz="1800" dirty="0" smtClean="0"/>
              <a:t>Pu-239.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Цель, задачи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AB9169-8143-45A1-9F24-7E16513BE3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572" y="1421517"/>
            <a:ext cx="10778988" cy="692497"/>
          </a:xfrm>
        </p:spPr>
        <p:txBody>
          <a:bodyPr/>
          <a:lstStyle/>
          <a:p>
            <a:r>
              <a:rPr lang="ru-RU" sz="1800" dirty="0" smtClean="0"/>
              <a:t>Цель: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984CBB-0DCC-4620-A4B0-8447C7841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1792153"/>
            <a:ext cx="11108172" cy="1477328"/>
          </a:xfrm>
        </p:spPr>
        <p:txBody>
          <a:bodyPr/>
          <a:lstStyle/>
          <a:p>
            <a:pPr indent="447675" algn="just"/>
            <a:r>
              <a:rPr lang="ru-RU" sz="1800" dirty="0" smtClean="0"/>
              <a:t>Восстановление энергетических распределений нейтронов источников генерирующего типа на основе реакций </a:t>
            </a:r>
            <a:r>
              <a:rPr lang="en-US" sz="1800" dirty="0" smtClean="0"/>
              <a:t>D-T, D-D</a:t>
            </a:r>
            <a:r>
              <a:rPr lang="ru-RU" sz="1800" dirty="0" smtClean="0"/>
              <a:t>, радиоизотопных источников нейтронов на основе реакции </a:t>
            </a:r>
            <a:r>
              <a:rPr lang="ru-RU" sz="1800" dirty="0" smtClean="0">
                <a:latin typeface="Montserrat" panose="020B0604020202020204" charset="-52"/>
              </a:rPr>
              <a:t>(</a:t>
            </a:r>
            <a:r>
              <a:rPr lang="en-US" sz="1800" dirty="0" smtClean="0">
                <a:latin typeface="Montserrat" panose="020B0604020202020204" charset="-52"/>
                <a:cs typeface="Times New Roman" panose="02020603050405020304" pitchFamily="18" charset="0"/>
              </a:rPr>
              <a:t>α,n) </a:t>
            </a:r>
            <a:r>
              <a:rPr lang="ru-RU" sz="1800" dirty="0" smtClean="0">
                <a:latin typeface="Montserrat" panose="020B0604020202020204" charset="-52"/>
                <a:cs typeface="Times New Roman" panose="02020603050405020304" pitchFamily="18" charset="0"/>
              </a:rPr>
              <a:t>с помощью разработанного спектрометрического стенда на основе сцинтилляционного детектора с возможностью нейтрон-гамма разделения по форме импульса</a:t>
            </a:r>
            <a:r>
              <a:rPr lang="en-US" sz="1800" dirty="0" smtClean="0">
                <a:latin typeface="Montserrat" panose="020B0604020202020204" charset="-52"/>
                <a:cs typeface="Times New Roman" panose="02020603050405020304" pitchFamily="18" charset="0"/>
              </a:rPr>
              <a:t> (Pulse Shape Discrimination, PSD)</a:t>
            </a:r>
            <a:endParaRPr lang="ru-RU" sz="1800" dirty="0">
              <a:latin typeface="Montserrat" panose="020B060402020202020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9572" y="3455451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Montserrat" panose="020B0604020202020204" charset="-52"/>
              </a:rPr>
              <a:t>Задачи: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9572" y="4071298"/>
            <a:ext cx="11108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Montserrat" panose="020B0604020202020204" charset="-52"/>
              </a:rPr>
              <a:t>Измерения аппаратурных спектров нейтронного и гамма-излучений на площадках НИЯУ МИФИ, АО «СНИИП»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Montserrat" panose="020B0604020202020204" charset="-52"/>
              </a:rPr>
              <a:t>Восстановления спектров нейтронов по показаниям </a:t>
            </a:r>
            <a:r>
              <a:rPr lang="ru-RU" dirty="0" smtClean="0">
                <a:latin typeface="Montserrat" panose="020B0604020202020204" charset="-52"/>
              </a:rPr>
              <a:t>аппаратурных спектров</a:t>
            </a:r>
            <a:endParaRPr lang="ru-RU" dirty="0" smtClean="0"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Montserrat" panose="020B0604020202020204" charset="-52"/>
              </a:rPr>
              <a:t>Анализ </a:t>
            </a:r>
            <a:r>
              <a:rPr lang="ru-RU" dirty="0" smtClean="0">
                <a:latin typeface="Montserrat" panose="020B0604020202020204" charset="-52"/>
              </a:rPr>
              <a:t>результатов </a:t>
            </a:r>
            <a:r>
              <a:rPr lang="ru-RU" dirty="0" smtClean="0">
                <a:latin typeface="Montserrat" panose="020B0604020202020204" charset="-52"/>
              </a:rPr>
              <a:t>восстановления. Сравнение </a:t>
            </a:r>
            <a:r>
              <a:rPr lang="ru-RU" dirty="0" smtClean="0">
                <a:latin typeface="Montserrat" panose="020B0604020202020204" charset="-52"/>
              </a:rPr>
              <a:t>с </a:t>
            </a:r>
            <a:r>
              <a:rPr lang="ru-RU" dirty="0" smtClean="0">
                <a:latin typeface="Montserrat" panose="020B0604020202020204" charset="-52"/>
              </a:rPr>
              <a:t>теоретическими/эталонными данными</a:t>
            </a:r>
            <a:endParaRPr lang="ru-RU" dirty="0"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958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64" y="116325"/>
            <a:ext cx="9199890" cy="1384995"/>
          </a:xfrm>
        </p:spPr>
        <p:txBody>
          <a:bodyPr/>
          <a:lstStyle/>
          <a:p>
            <a:pPr algn="just"/>
            <a:r>
              <a:rPr lang="ru-RU" dirty="0" smtClean="0"/>
              <a:t>Физические принципы, положенные в основу нейтрон-гамма разделения по форме импульса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AB9169-8143-45A1-9F24-7E16513BE3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984CBB-0DCC-4620-A4B0-8447C7841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01" y="1451864"/>
            <a:ext cx="5550252" cy="42472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59858" y="5534561"/>
            <a:ext cx="53297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Montserrat" panose="00000500000000000000" pitchFamily="2" charset="-52"/>
              </a:rPr>
              <a:t>Типичные формы сигналов от нейтрона (черная кривая) и гамма-кванта в сцинтилляционном детекторе на основе стильбена</a:t>
            </a:r>
          </a:p>
          <a:p>
            <a:pPr algn="ctr"/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1600" baseline="-25000" dirty="0" smtClean="0">
                <a:latin typeface="Montserrat" panose="020B0604020202020204" charset="-52"/>
                <a:cs typeface="Times New Roman" panose="02020603050405020304" pitchFamily="18" charset="0"/>
              </a:rPr>
              <a:t>s</a:t>
            </a:r>
            <a:r>
              <a:rPr lang="ru-RU" sz="1600" baseline="-25000" dirty="0" smtClean="0">
                <a:latin typeface="Montserrat" panose="020B0604020202020204" charset="-52"/>
                <a:cs typeface="Times New Roman" panose="02020603050405020304" pitchFamily="18" charset="0"/>
              </a:rPr>
              <a:t>нейтрон</a:t>
            </a:r>
            <a:r>
              <a:rPr lang="ru-RU" sz="1600" dirty="0" smtClean="0">
                <a:latin typeface="Montserrat" panose="020B0604020202020204" charset="-52"/>
                <a:cs typeface="Times New Roman" panose="02020603050405020304" pitchFamily="18" charset="0"/>
              </a:rPr>
              <a:t>= 108±6 </a:t>
            </a:r>
            <a:r>
              <a:rPr lang="ru-RU" sz="1600" dirty="0" err="1" smtClean="0">
                <a:latin typeface="Montserrat" panose="020B0604020202020204" charset="-52"/>
                <a:cs typeface="Times New Roman" panose="02020603050405020304" pitchFamily="18" charset="0"/>
              </a:rPr>
              <a:t>нс</a:t>
            </a:r>
            <a:r>
              <a:rPr lang="ru-RU" sz="1600" dirty="0">
                <a:latin typeface="Montserrat" panose="020B0604020202020204" charset="-52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Montserrat" panose="020B0604020202020204" charset="-52"/>
                <a:cs typeface="Times New Roman" panose="02020603050405020304" pitchFamily="18" charset="0"/>
              </a:rPr>
              <a:t>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1600" baseline="-25000" dirty="0" smtClean="0">
                <a:latin typeface="Montserrat" panose="020B0604020202020204" charset="-52"/>
                <a:cs typeface="Times New Roman" panose="02020603050405020304" pitchFamily="18" charset="0"/>
              </a:rPr>
              <a:t>s</a:t>
            </a:r>
            <a:r>
              <a:rPr lang="ru-RU" sz="1600" baseline="-25000" dirty="0" smtClean="0">
                <a:latin typeface="Montserrat" panose="020B0604020202020204" charset="-52"/>
                <a:cs typeface="Times New Roman" panose="02020603050405020304" pitchFamily="18" charset="0"/>
              </a:rPr>
              <a:t>гамма</a:t>
            </a:r>
            <a:r>
              <a:rPr lang="ru-RU" sz="1600" dirty="0" smtClean="0">
                <a:latin typeface="Montserrat" panose="020B0604020202020204" charset="-52"/>
                <a:cs typeface="Times New Roman" panose="02020603050405020304" pitchFamily="18" charset="0"/>
              </a:rPr>
              <a:t>= 89</a:t>
            </a:r>
            <a:r>
              <a:rPr lang="ru-RU" sz="1600" dirty="0">
                <a:latin typeface="Montserrat" panose="020B0604020202020204" charset="-52"/>
                <a:cs typeface="Times New Roman" panose="02020603050405020304" pitchFamily="18" charset="0"/>
              </a:rPr>
              <a:t>±6 </a:t>
            </a:r>
            <a:r>
              <a:rPr lang="ru-RU" sz="1600" dirty="0" err="1">
                <a:latin typeface="Montserrat" panose="020B0604020202020204" charset="-52"/>
                <a:cs typeface="Times New Roman" panose="02020603050405020304" pitchFamily="18" charset="0"/>
              </a:rPr>
              <a:t>нс</a:t>
            </a:r>
            <a:endParaRPr lang="ru-RU" sz="1600" dirty="0">
              <a:latin typeface="Montserrat" panose="020B0604020202020204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59572" y="1868872"/>
                <a:ext cx="5645625" cy="400083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600" dirty="0" smtClean="0">
                    <a:latin typeface="Montserrat" panose="020B0604020202020204" charset="-52"/>
                    <a:cs typeface="Times New Roman" panose="02020603050405020304" pitchFamily="18" charset="0"/>
                  </a:rPr>
                  <a:t>В некоторых органических </a:t>
                </a:r>
                <a:r>
                  <a:rPr lang="ru-RU" sz="1600" dirty="0">
                    <a:latin typeface="Montserrat" panose="020B0604020202020204" charset="-52"/>
                    <a:cs typeface="Times New Roman" panose="02020603050405020304" pitchFamily="18" charset="0"/>
                  </a:rPr>
                  <a:t>сцинтилляторах существуют быстрые и медленные компоненты высвечивания,</a:t>
                </a:r>
                <a:r>
                  <a:rPr lang="en-US" sz="1600" dirty="0">
                    <a:latin typeface="Montserrat" panose="020B0604020202020204" charset="-52"/>
                    <a:cs typeface="Times New Roman" panose="02020603050405020304" pitchFamily="18" charset="0"/>
                  </a:rPr>
                  <a:t> </a:t>
                </a:r>
                <a:r>
                  <a:rPr lang="ru-RU" sz="1600" dirty="0">
                    <a:latin typeface="Montserrat" panose="020B0604020202020204" charset="-52"/>
                    <a:cs typeface="Times New Roman" panose="02020603050405020304" pitchFamily="18" charset="0"/>
                  </a:rPr>
                  <a:t>описываемые уравнением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ru-RU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ru-RU" sz="1600" dirty="0">
                  <a:latin typeface="Montserrat" panose="020B0604020202020204" charset="-5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1600" dirty="0">
                    <a:latin typeface="Montserrat" panose="020B0604020202020204" charset="-52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ru-RU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ru-RU" sz="1600" dirty="0">
                    <a:latin typeface="Montserrat" panose="020B0604020202020204" charset="-52"/>
                    <a:cs typeface="Times New Roman" panose="02020603050405020304" pitchFamily="18" charset="0"/>
                  </a:rPr>
                  <a:t> - интенсивности быстрой и медленной компонент соответственно</a:t>
                </a:r>
                <a:r>
                  <a:rPr lang="en-US" sz="1600" dirty="0">
                    <a:latin typeface="Montserrat" panose="020B0604020202020204" charset="-52"/>
                    <a:cs typeface="Times New Roman" panose="02020603050405020304" pitchFamily="18" charset="0"/>
                  </a:rPr>
                  <a:t>;</a:t>
                </a:r>
                <a:r>
                  <a:rPr lang="ru-RU" sz="1600" dirty="0">
                    <a:latin typeface="Montserrat" panose="020B0604020202020204" charset="-52"/>
                    <a:cs typeface="Times New Roman" panose="02020603050405020304" pitchFamily="18" charset="0"/>
                  </a:rPr>
                  <a:t> </a:t>
                </a:r>
                <a:r>
                  <a:rPr lang="el-G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lang="en-US" sz="1600" baseline="-25000" dirty="0">
                    <a:latin typeface="Montserrat" panose="020B0604020202020204" charset="-52"/>
                    <a:cs typeface="Times New Roman" panose="02020603050405020304" pitchFamily="18" charset="0"/>
                  </a:rPr>
                  <a:t>f</a:t>
                </a:r>
                <a:r>
                  <a:rPr lang="en-US" sz="1600" dirty="0">
                    <a:latin typeface="Montserrat" panose="020B0604020202020204" charset="-52"/>
                    <a:cs typeface="Times New Roman" panose="02020603050405020304" pitchFamily="18" charset="0"/>
                  </a:rPr>
                  <a:t>, </a:t>
                </a:r>
                <a:r>
                  <a:rPr lang="el-G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lang="en-US" sz="1600" baseline="-25000" dirty="0">
                    <a:latin typeface="Montserrat" panose="020B0604020202020204" charset="-52"/>
                    <a:cs typeface="Times New Roman" panose="02020603050405020304" pitchFamily="18" charset="0"/>
                  </a:rPr>
                  <a:t>s</a:t>
                </a:r>
                <a:r>
                  <a:rPr lang="en-US" sz="1600" dirty="0">
                    <a:latin typeface="Montserrat" panose="020B0604020202020204" charset="-52"/>
                    <a:cs typeface="Times New Roman" panose="02020603050405020304" pitchFamily="18" charset="0"/>
                  </a:rPr>
                  <a:t> – </a:t>
                </a:r>
                <a:r>
                  <a:rPr lang="ru-RU" sz="1600" dirty="0">
                    <a:latin typeface="Montserrat" panose="020B0604020202020204" charset="-52"/>
                    <a:cs typeface="Times New Roman" panose="02020603050405020304" pitchFamily="18" charset="0"/>
                  </a:rPr>
                  <a:t>временные константы для этих компонент.</a:t>
                </a:r>
              </a:p>
              <a:p>
                <a:pPr indent="182563" algn="just"/>
                <a:r>
                  <a:rPr lang="ru-RU" sz="1600" dirty="0">
                    <a:latin typeface="Montserrat" panose="020B0604020202020204" charset="-52"/>
                    <a:cs typeface="Times New Roman" panose="02020603050405020304" pitchFamily="18" charset="0"/>
                  </a:rPr>
                  <a:t>Соотношение между интенсивностями этих компонент зависят от плотности ионизации и удельных потерь энергии </a:t>
                </a:r>
                <a:r>
                  <a:rPr lang="en-US" sz="1600" dirty="0" err="1">
                    <a:latin typeface="Montserrat" panose="020B0604020202020204" charset="-52"/>
                    <a:cs typeface="Times New Roman" panose="02020603050405020304" pitchFamily="18" charset="0"/>
                  </a:rPr>
                  <a:t>dE</a:t>
                </a:r>
                <a:r>
                  <a:rPr lang="en-US" sz="1600" dirty="0">
                    <a:latin typeface="Montserrat" panose="020B0604020202020204" charset="-52"/>
                    <a:cs typeface="Times New Roman" panose="02020603050405020304" pitchFamily="18" charset="0"/>
                  </a:rPr>
                  <a:t>/dx</a:t>
                </a:r>
                <a:r>
                  <a:rPr lang="ru-RU" sz="1600" dirty="0">
                    <a:latin typeface="Montserrat" panose="020B0604020202020204" charset="-52"/>
                    <a:cs typeface="Times New Roman" panose="02020603050405020304" pitchFamily="18" charset="0"/>
                  </a:rPr>
                  <a:t>. Исходя из этого, представляется возможным сравнить формы импульсов медленных компонент высвечивания от различных видов заряженных частиц и провести разделение сигналов на выходе детектора.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72" y="1868872"/>
                <a:ext cx="5645625" cy="4000839"/>
              </a:xfrm>
              <a:prstGeom prst="rect">
                <a:avLst/>
              </a:prstGeom>
              <a:blipFill>
                <a:blip r:embed="rId3"/>
                <a:stretch>
                  <a:fillRect l="-539" t="-304" r="-431" b="-9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8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Спектрометрический стенд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AB9169-8143-45A1-9F24-7E16513BE3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984CBB-0DCC-4620-A4B0-8447C7841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" y="1146004"/>
            <a:ext cx="5940425" cy="1791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7949" y="2937339"/>
            <a:ext cx="520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ontserrat" panose="00000500000000000000" pitchFamily="2" charset="-52"/>
              </a:rPr>
              <a:t>Блок-схема спектрометрического стенда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554" y="1012323"/>
            <a:ext cx="2400300" cy="16440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2700" y="2409034"/>
            <a:ext cx="4815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Montserrat" panose="020B0604020202020204" charset="-52"/>
                <a:ea typeface="Calibri" panose="020F0502020204030204" pitchFamily="34" charset="0"/>
              </a:rPr>
              <a:t>Фотография цифрового преобразователя сигнала </a:t>
            </a:r>
            <a:r>
              <a:rPr lang="en-US" dirty="0">
                <a:latin typeface="Montserrat" panose="020B0604020202020204" charset="-52"/>
                <a:ea typeface="Calibri" panose="020F0502020204030204" pitchFamily="34" charset="0"/>
              </a:rPr>
              <a:t>CAEN DT</a:t>
            </a:r>
            <a:r>
              <a:rPr lang="ru-RU" dirty="0">
                <a:latin typeface="Montserrat" panose="020B0604020202020204" charset="-52"/>
                <a:ea typeface="Calibri" panose="020F0502020204030204" pitchFamily="34" charset="0"/>
              </a:rPr>
              <a:t>5730</a:t>
            </a:r>
            <a:r>
              <a:rPr lang="en-US" dirty="0">
                <a:latin typeface="Montserrat" panose="020B0604020202020204" charset="-52"/>
                <a:ea typeface="Calibri" panose="020F0502020204030204" pitchFamily="34" charset="0"/>
              </a:rPr>
              <a:t>B</a:t>
            </a:r>
            <a:endParaRPr lang="ru-RU" dirty="0">
              <a:latin typeface="Montserrat" panose="020B060402020202020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57" y="3382638"/>
            <a:ext cx="3976253" cy="25071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7352" y="5998115"/>
            <a:ext cx="5210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tserrat" panose="00000500000000000000" pitchFamily="2" charset="-52"/>
              </a:rPr>
              <a:t>Фотография сцинтилляционного блока </a:t>
            </a:r>
            <a:endParaRPr lang="ru-RU" dirty="0">
              <a:latin typeface="Montserrat" panose="00000500000000000000" pitchFamily="2" charset="-52"/>
            </a:endParaRPr>
          </a:p>
        </p:txBody>
      </p:sp>
      <p:pic>
        <p:nvPicPr>
          <p:cNvPr id="1028" name="Picture 4" descr="cnlDmUsEs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07" y="3337391"/>
            <a:ext cx="2900194" cy="298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196599" y="6321378"/>
            <a:ext cx="4281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tserrat" panose="00000500000000000000" pitchFamily="2" charset="-52"/>
              </a:rPr>
              <a:t>Фотография развернутого стенда</a:t>
            </a:r>
            <a:endParaRPr lang="ru-RU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926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43658"/>
            <a:ext cx="9199890" cy="954107"/>
          </a:xfrm>
        </p:spPr>
        <p:txBody>
          <a:bodyPr/>
          <a:lstStyle/>
          <a:p>
            <a:r>
              <a:rPr lang="ru-RU" dirty="0" smtClean="0"/>
              <a:t>Реализация нейтрон-гамма разделения в оцифровщике </a:t>
            </a:r>
            <a:r>
              <a:rPr lang="en-US" dirty="0" smtClean="0"/>
              <a:t>CAEN DT5730B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AB9169-8143-45A1-9F24-7E16513BE3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984CBB-0DCC-4620-A4B0-8447C7841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5" y="3379117"/>
            <a:ext cx="5940425" cy="2860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40" y="1898571"/>
            <a:ext cx="5124583" cy="38253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4800" y="623979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Montserrat" panose="020B0604020202020204" charset="-52"/>
                <a:ea typeface="Calibri" panose="020F0502020204030204" pitchFamily="34" charset="0"/>
              </a:rPr>
              <a:t>Функциональная блок-схема </a:t>
            </a:r>
            <a:r>
              <a:rPr lang="en-US" sz="1600" dirty="0">
                <a:solidFill>
                  <a:srgbClr val="000000"/>
                </a:solidFill>
                <a:latin typeface="Montserrat" panose="020B0604020202020204" charset="-52"/>
                <a:ea typeface="Calibri" panose="020F0502020204030204" pitchFamily="34" charset="0"/>
              </a:rPr>
              <a:t>PSD</a:t>
            </a:r>
            <a:r>
              <a:rPr lang="ru-RU" sz="1600" dirty="0">
                <a:solidFill>
                  <a:srgbClr val="000000"/>
                </a:solidFill>
                <a:latin typeface="Montserrat" panose="020B0604020202020204" charset="-52"/>
                <a:ea typeface="Calibri" panose="020F0502020204030204" pitchFamily="34" charset="0"/>
              </a:rPr>
              <a:t>-разделения с помощью </a:t>
            </a:r>
            <a:r>
              <a:rPr lang="en-US" sz="1600" dirty="0">
                <a:solidFill>
                  <a:srgbClr val="000000"/>
                </a:solidFill>
                <a:latin typeface="Montserrat" panose="020B0604020202020204" charset="-52"/>
                <a:ea typeface="Calibri" panose="020F0502020204030204" pitchFamily="34" charset="0"/>
              </a:rPr>
              <a:t>CAEN DT</a:t>
            </a:r>
            <a:r>
              <a:rPr lang="ru-RU" sz="1600" dirty="0">
                <a:solidFill>
                  <a:srgbClr val="000000"/>
                </a:solidFill>
                <a:latin typeface="Montserrat" panose="020B0604020202020204" charset="-52"/>
                <a:ea typeface="Calibri" panose="020F0502020204030204" pitchFamily="34" charset="0"/>
              </a:rPr>
              <a:t>5730</a:t>
            </a:r>
            <a:r>
              <a:rPr lang="en-US" sz="1600" dirty="0">
                <a:solidFill>
                  <a:srgbClr val="000000"/>
                </a:solidFill>
                <a:latin typeface="Montserrat" panose="020B0604020202020204" charset="-52"/>
                <a:ea typeface="Calibri" panose="020F0502020204030204" pitchFamily="34" charset="0"/>
              </a:rPr>
              <a:t>B </a:t>
            </a:r>
            <a:r>
              <a:rPr lang="ru-RU" sz="1600" dirty="0">
                <a:solidFill>
                  <a:srgbClr val="000000"/>
                </a:solidFill>
                <a:latin typeface="Montserrat" panose="020B0604020202020204" charset="-52"/>
                <a:ea typeface="Calibri" panose="020F0502020204030204" pitchFamily="34" charset="0"/>
              </a:rPr>
              <a:t>с прошивкой </a:t>
            </a:r>
            <a:r>
              <a:rPr lang="en-US" sz="1600" dirty="0">
                <a:solidFill>
                  <a:srgbClr val="000000"/>
                </a:solidFill>
                <a:latin typeface="Montserrat" panose="020B0604020202020204" charset="-52"/>
                <a:ea typeface="Calibri" panose="020F0502020204030204" pitchFamily="34" charset="0"/>
              </a:rPr>
              <a:t>DPP</a:t>
            </a:r>
            <a:r>
              <a:rPr lang="ru-RU" sz="1600" dirty="0">
                <a:solidFill>
                  <a:srgbClr val="000000"/>
                </a:solidFill>
                <a:latin typeface="Montserrat" panose="020B0604020202020204" charset="-52"/>
                <a:ea typeface="Calibri" panose="020F0502020204030204" pitchFamily="34" charset="0"/>
              </a:rPr>
              <a:t>-</a:t>
            </a:r>
            <a:r>
              <a:rPr lang="en-US" sz="1600" dirty="0">
                <a:solidFill>
                  <a:srgbClr val="000000"/>
                </a:solidFill>
                <a:latin typeface="Montserrat" panose="020B0604020202020204" charset="-52"/>
                <a:ea typeface="Calibri" panose="020F0502020204030204" pitchFamily="34" charset="0"/>
              </a:rPr>
              <a:t>PSD </a:t>
            </a:r>
            <a:endParaRPr lang="ru-RU" sz="1600" dirty="0">
              <a:latin typeface="Montserrat" panose="020B060402020202020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2449" y="5825696"/>
            <a:ext cx="4434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Montserrat" panose="020B0604020202020204" charset="-52"/>
              </a:rPr>
              <a:t>Основные регулируемые параметры сигнала</a:t>
            </a:r>
            <a:endParaRPr lang="ru-RU" sz="1600" dirty="0">
              <a:latin typeface="Montserrat" panose="020B060402020202020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8479" y="1389918"/>
            <a:ext cx="5952905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47675" algn="just"/>
            <a:r>
              <a:rPr lang="ru-RU" sz="1600" dirty="0" smtClean="0">
                <a:latin typeface="Montserrat" panose="020B0604020202020204" charset="-52"/>
                <a:ea typeface="Calibri" panose="020F0502020204030204" pitchFamily="34" charset="0"/>
              </a:rPr>
              <a:t>Площади 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</a:rPr>
              <a:t>импульсов выходных сигналов вычисляются в определенных временных окнах </a:t>
            </a:r>
            <a:r>
              <a:rPr lang="ru-RU" sz="1600" dirty="0" smtClean="0">
                <a:latin typeface="Montserrat" panose="020B0604020202020204" charset="-52"/>
                <a:ea typeface="Calibri" panose="020F0502020204030204" pitchFamily="34" charset="0"/>
              </a:rPr>
              <a:t>(</a:t>
            </a:r>
            <a:r>
              <a:rPr lang="en-US" sz="1600" dirty="0" err="1" smtClean="0">
                <a:latin typeface="Montserrat" panose="020B0604020202020204" charset="-52"/>
                <a:ea typeface="Calibri" panose="020F0502020204030204" pitchFamily="34" charset="0"/>
              </a:rPr>
              <a:t>Q</a:t>
            </a:r>
            <a:r>
              <a:rPr lang="en-US" sz="1600" baseline="-25000" dirty="0" err="1" smtClean="0">
                <a:latin typeface="Montserrat" panose="020B0604020202020204" charset="-52"/>
                <a:ea typeface="Calibri" panose="020F0502020204030204" pitchFamily="34" charset="0"/>
              </a:rPr>
              <a:t>short</a:t>
            </a:r>
            <a:r>
              <a:rPr lang="en-US" sz="1600" dirty="0" smtClean="0">
                <a:latin typeface="Montserrat" panose="020B0604020202020204" charset="-52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Montserrat" panose="020B0604020202020204" charset="-52"/>
                <a:ea typeface="Times New Roman" panose="02020603050405020304" pitchFamily="18" charset="0"/>
              </a:rPr>
              <a:t>и </a:t>
            </a:r>
            <a:r>
              <a:rPr lang="en-US" sz="1600" dirty="0" err="1" smtClean="0">
                <a:latin typeface="Montserrat" panose="020B0604020202020204" charset="-52"/>
                <a:ea typeface="Times New Roman" panose="02020603050405020304" pitchFamily="18" charset="0"/>
              </a:rPr>
              <a:t>Q</a:t>
            </a:r>
            <a:r>
              <a:rPr lang="en-US" sz="1600" baseline="-25000" dirty="0" err="1" smtClean="0">
                <a:latin typeface="Montserrat" panose="020B0604020202020204" charset="-52"/>
                <a:ea typeface="Times New Roman" panose="02020603050405020304" pitchFamily="18" charset="0"/>
              </a:rPr>
              <a:t>long</a:t>
            </a:r>
            <a:r>
              <a:rPr lang="ru-RU" sz="1600" dirty="0">
                <a:latin typeface="Montserrat" panose="020B0604020202020204" charset="-52"/>
                <a:ea typeface="Times New Roman" panose="02020603050405020304" pitchFamily="18" charset="0"/>
              </a:rPr>
              <a:t>), которые подбираются </a:t>
            </a:r>
            <a:r>
              <a:rPr lang="ru-RU" sz="1600" dirty="0" smtClean="0">
                <a:latin typeface="Montserrat" panose="020B0604020202020204" charset="-52"/>
                <a:ea typeface="Times New Roman" panose="02020603050405020304" pitchFamily="18" charset="0"/>
              </a:rPr>
              <a:t>вручную. </a:t>
            </a:r>
            <a:r>
              <a:rPr lang="en-US" sz="1600" dirty="0" err="1" smtClean="0">
                <a:latin typeface="Montserrat" panose="020B0604020202020204" charset="-52"/>
                <a:ea typeface="Calibri" panose="020F0502020204030204" pitchFamily="34" charset="0"/>
              </a:rPr>
              <a:t>Q</a:t>
            </a:r>
            <a:r>
              <a:rPr lang="en-US" sz="1600" baseline="-25000" dirty="0" err="1" smtClean="0">
                <a:latin typeface="Montserrat" panose="020B0604020202020204" charset="-52"/>
                <a:ea typeface="Calibri" panose="020F0502020204030204" pitchFamily="34" charset="0"/>
              </a:rPr>
              <a:t>short</a:t>
            </a:r>
            <a:r>
              <a:rPr lang="ru-RU" sz="1600" dirty="0" smtClean="0">
                <a:latin typeface="Montserrat" panose="020B0604020202020204" charset="-52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</a:rPr>
              <a:t>определяет вклад быстрой компоненты высвечивания, </a:t>
            </a:r>
            <a:r>
              <a:rPr lang="en-US" sz="1600" dirty="0" err="1" smtClean="0">
                <a:latin typeface="Montserrat" panose="020B0604020202020204" charset="-52"/>
                <a:ea typeface="Calibri" panose="020F0502020204030204" pitchFamily="34" charset="0"/>
              </a:rPr>
              <a:t>Q</a:t>
            </a:r>
            <a:r>
              <a:rPr lang="en-US" sz="1600" baseline="-25000" dirty="0" err="1" smtClean="0">
                <a:latin typeface="Montserrat" panose="020B0604020202020204" charset="-52"/>
                <a:ea typeface="Calibri" panose="020F0502020204030204" pitchFamily="34" charset="0"/>
              </a:rPr>
              <a:t>long</a:t>
            </a:r>
            <a:r>
              <a:rPr lang="ru-RU" sz="1600" dirty="0" smtClean="0">
                <a:latin typeface="Montserrat" panose="020B0604020202020204" charset="-52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</a:rPr>
              <a:t>– всей световой вспышки, т.е. полные энергетические потери частицы</a:t>
            </a:r>
            <a:endParaRPr lang="ru-RU" sz="1600" dirty="0"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651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PSD </a:t>
            </a:r>
            <a:r>
              <a:rPr lang="ru-RU" dirty="0" smtClean="0"/>
              <a:t>диаграммы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AB9169-8143-45A1-9F24-7E16513BE3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984CBB-0DCC-4620-A4B0-8447C7841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87" y="3076455"/>
            <a:ext cx="3668849" cy="2905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71" y="2838719"/>
            <a:ext cx="5290838" cy="31078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10528" y="5981700"/>
            <a:ext cx="52215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Montserrat" panose="020B0604020202020204" charset="-52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Montserrat" panose="020B0604020202020204" charset="-52"/>
                <a:cs typeface="Times New Roman" panose="02020603050405020304" pitchFamily="18" charset="0"/>
              </a:rPr>
              <a:t>D PSD </a:t>
            </a:r>
            <a:r>
              <a:rPr lang="ru-RU" sz="1600" dirty="0">
                <a:latin typeface="Montserrat" panose="020B0604020202020204" charset="-52"/>
                <a:cs typeface="Times New Roman" panose="02020603050405020304" pitchFamily="18" charset="0"/>
              </a:rPr>
              <a:t>диаграмма излучения изотопного источника </a:t>
            </a:r>
            <a:r>
              <a:rPr lang="en-US" sz="1600" dirty="0" err="1">
                <a:latin typeface="Montserrat" panose="020B0604020202020204" charset="-52"/>
                <a:cs typeface="Times New Roman" panose="02020603050405020304" pitchFamily="18" charset="0"/>
              </a:rPr>
              <a:t>PuBe</a:t>
            </a:r>
            <a:endParaRPr lang="ru-RU" sz="1600" dirty="0">
              <a:latin typeface="Montserrat" panose="020B0604020202020204" charset="-5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528" y="598170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Montserrat" panose="020B0604020202020204" charset="-52"/>
                <a:cs typeface="Times New Roman" panose="02020603050405020304" pitchFamily="18" charset="0"/>
              </a:rPr>
              <a:t>PSD </a:t>
            </a:r>
            <a:r>
              <a:rPr lang="ru-RU" sz="1600" dirty="0">
                <a:latin typeface="Montserrat" panose="020B0604020202020204" charset="-52"/>
                <a:cs typeface="Times New Roman" panose="02020603050405020304" pitchFamily="18" charset="0"/>
              </a:rPr>
              <a:t>гистограмма на примере источника </a:t>
            </a:r>
            <a:r>
              <a:rPr lang="en-US" sz="1600" baseline="30000" dirty="0">
                <a:latin typeface="Montserrat" panose="020B0604020202020204" charset="-52"/>
                <a:cs typeface="Times New Roman" panose="02020603050405020304" pitchFamily="18" charset="0"/>
              </a:rPr>
              <a:t>252</a:t>
            </a:r>
            <a:r>
              <a:rPr lang="en-US" sz="1600" dirty="0">
                <a:latin typeface="Montserrat" panose="020B0604020202020204" charset="-52"/>
                <a:cs typeface="Times New Roman" panose="02020603050405020304" pitchFamily="18" charset="0"/>
              </a:rPr>
              <a:t>Cf </a:t>
            </a:r>
            <a:r>
              <a:rPr lang="ru-RU" sz="1600" dirty="0">
                <a:latin typeface="Montserrat" panose="020B0604020202020204" charset="-52"/>
                <a:cs typeface="Times New Roman" panose="02020603050405020304" pitchFamily="18" charset="0"/>
              </a:rPr>
              <a:t>при измерении спектрометром на основе монокристалла стильбена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462528" y="4392632"/>
            <a:ext cx="484632" cy="740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620205" y="4074311"/>
            <a:ext cx="8261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нейтроны</a:t>
            </a:r>
            <a:endParaRPr lang="ru-RU" sz="12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746248" y="3544228"/>
            <a:ext cx="716280" cy="133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62528" y="3301479"/>
            <a:ext cx="10985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гамма-кванты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643375" y="1643174"/>
                <a:ext cx="2666114" cy="67242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>
                          <a:latin typeface="Montserrat" panose="020B0604020202020204" charset="-52"/>
                        </a:rPr>
                        <m:t>PSD</m:t>
                      </m:r>
                      <m:r>
                        <m:rPr>
                          <m:nor/>
                        </m:rPr>
                        <a:rPr lang="ru-RU">
                          <a:latin typeface="Montserrat" panose="020B0604020202020204" charset="-52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ru-RU" i="1">
                              <a:latin typeface="Montserrat" panose="020B0604020202020204" charset="-52"/>
                            </a:rPr>
                            <m:t>Qlong</m:t>
                          </m:r>
                          <m:r>
                            <m:rPr>
                              <m:nor/>
                            </m:rPr>
                            <a:rPr lang="ru-RU" i="1">
                              <a:latin typeface="Montserrat" panose="020B0604020202020204" charset="-52"/>
                            </a:rPr>
                            <m:t> – </m:t>
                          </m:r>
                          <m:r>
                            <m:rPr>
                              <m:nor/>
                            </m:rPr>
                            <a:rPr lang="ru-RU" i="1">
                              <a:latin typeface="Montserrat" panose="020B0604020202020204" charset="-52"/>
                            </a:rPr>
                            <m:t>Qshort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ru-RU" i="1">
                              <a:latin typeface="Montserrat" panose="020B0604020202020204" charset="-52"/>
                            </a:rPr>
                            <m:t>Qlong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Montserrat" panose="020B0604020202020204" charset="-52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375" y="1643174"/>
                <a:ext cx="2666114" cy="6724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9514763" y="1317668"/>
            <a:ext cx="229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Montserrat" panose="020B0604020202020204" charset="-52"/>
                <a:ea typeface="Calibri" panose="020F0502020204030204" pitchFamily="34" charset="0"/>
              </a:rPr>
              <a:t>Q</a:t>
            </a:r>
            <a:r>
              <a:rPr lang="en-US" sz="1600" baseline="-25000" dirty="0" err="1">
                <a:latin typeface="Montserrat" panose="020B0604020202020204" charset="-52"/>
                <a:ea typeface="Calibri" panose="020F0502020204030204" pitchFamily="34" charset="0"/>
              </a:rPr>
              <a:t>long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</a:rPr>
              <a:t>, </a:t>
            </a:r>
            <a:r>
              <a:rPr lang="en-US" sz="1600" dirty="0" err="1">
                <a:latin typeface="Montserrat" panose="020B0604020202020204" charset="-52"/>
                <a:ea typeface="Calibri" panose="020F0502020204030204" pitchFamily="34" charset="0"/>
              </a:rPr>
              <a:t>Q</a:t>
            </a:r>
            <a:r>
              <a:rPr lang="en-US" sz="1600" baseline="-25000" dirty="0" err="1">
                <a:latin typeface="Montserrat" panose="020B0604020202020204" charset="-52"/>
                <a:ea typeface="Calibri" panose="020F0502020204030204" pitchFamily="34" charset="0"/>
              </a:rPr>
              <a:t>short</a:t>
            </a:r>
            <a:r>
              <a:rPr lang="ru-RU" sz="1600" dirty="0">
                <a:latin typeface="Montserrat" panose="020B0604020202020204" charset="-52"/>
                <a:ea typeface="Times New Roman" panose="02020603050405020304" pitchFamily="18" charset="0"/>
              </a:rPr>
              <a:t> – интегралы импульса в соответствующих временных окнах</a:t>
            </a:r>
            <a:endParaRPr lang="ru-RU" sz="1600" dirty="0">
              <a:latin typeface="Montserrat" panose="020B060402020202020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4565" y="115672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Montserrat" panose="020B0604020202020204" charset="-52"/>
                <a:cs typeface="Times New Roman" panose="02020603050405020304" pitchFamily="18" charset="0"/>
              </a:rPr>
              <a:t>Для каждого зарегистрированного события происходит вычисление параметра </a:t>
            </a:r>
            <a:r>
              <a:rPr lang="en-US" sz="1600" dirty="0">
                <a:latin typeface="Montserrat" panose="020B0604020202020204" charset="-52"/>
                <a:cs typeface="Times New Roman" panose="02020603050405020304" pitchFamily="18" charset="0"/>
              </a:rPr>
              <a:t>PSD</a:t>
            </a:r>
            <a:r>
              <a:rPr lang="ru-RU" sz="1600" dirty="0">
                <a:latin typeface="Montserrat" panose="020B0604020202020204" charset="-52"/>
                <a:cs typeface="Times New Roman" panose="02020603050405020304" pitchFamily="18" charset="0"/>
              </a:rPr>
              <a:t> и добавление этого события в </a:t>
            </a:r>
            <a:r>
              <a:rPr lang="en-US" sz="1600" dirty="0">
                <a:latin typeface="Montserrat" panose="020B0604020202020204" charset="-52"/>
                <a:cs typeface="Times New Roman" panose="02020603050405020304" pitchFamily="18" charset="0"/>
              </a:rPr>
              <a:t>PSD</a:t>
            </a:r>
            <a:r>
              <a:rPr lang="ru-RU" sz="1600" dirty="0">
                <a:latin typeface="Montserrat" panose="020B0604020202020204" charset="-52"/>
                <a:cs typeface="Times New Roman" panose="02020603050405020304" pitchFamily="18" charset="0"/>
              </a:rPr>
              <a:t>-гистограмму На гистограмме значений </a:t>
            </a:r>
            <a:r>
              <a:rPr lang="en-US" sz="1600" dirty="0">
                <a:latin typeface="Montserrat" panose="020B0604020202020204" charset="-52"/>
                <a:cs typeface="Times New Roman" panose="02020603050405020304" pitchFamily="18" charset="0"/>
              </a:rPr>
              <a:t>PSD </a:t>
            </a:r>
            <a:r>
              <a:rPr lang="ru-RU" sz="1600" dirty="0">
                <a:latin typeface="Montserrat" panose="020B0604020202020204" charset="-52"/>
                <a:cs typeface="Times New Roman" panose="02020603050405020304" pitchFamily="18" charset="0"/>
              </a:rPr>
              <a:t>выделяют два пика, где один из пиков соответствует компоненте гамма-излучения, а второй пик – компоненте нейтронного излучения. </a:t>
            </a:r>
            <a:endParaRPr lang="ru-RU" sz="1600" dirty="0"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755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33252"/>
            <a:ext cx="9199890" cy="1384995"/>
          </a:xfrm>
        </p:spPr>
        <p:txBody>
          <a:bodyPr/>
          <a:lstStyle/>
          <a:p>
            <a:pPr algn="just"/>
            <a:r>
              <a:rPr lang="ru-RU" dirty="0" smtClean="0"/>
              <a:t>Эксперимент по измерению аппаратурных спектров нейтронных источников на площадке НИЯУ МИФИ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AB9169-8143-45A1-9F24-7E16513BE3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984CBB-0DCC-4620-A4B0-8447C7841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01368" y="5404104"/>
            <a:ext cx="239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3" y="1595191"/>
            <a:ext cx="5018268" cy="28259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4395" y="4421103"/>
            <a:ext cx="5576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Montserrat" panose="00000500000000000000" pitchFamily="2" charset="-52"/>
              </a:rPr>
              <a:t>Геометрия эксперимента по измерению аппаратурных спектров генераторов нейтронов. Генератор расположен соосно детектору.</a:t>
            </a:r>
            <a:endParaRPr lang="ru-RU" sz="1400" dirty="0" smtClean="0">
              <a:latin typeface="Montserrat" panose="00000500000000000000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1859" y="1301038"/>
            <a:ext cx="55739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Montserrat" panose="020B0604020202020204" charset="-52"/>
              </a:rPr>
              <a:t>Источники нейтронов:</a:t>
            </a:r>
            <a:endParaRPr lang="ru-RU" b="1" dirty="0">
              <a:solidFill>
                <a:schemeClr val="accent2"/>
              </a:solidFill>
              <a:latin typeface="Montserrat" panose="020B060402020202020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ontserrat" panose="020B0604020202020204" charset="-52"/>
              </a:rPr>
              <a:t>Генератор нейтронов ИНГ-07Т (</a:t>
            </a:r>
            <a:r>
              <a:rPr lang="en-US" sz="1600" dirty="0" smtClean="0">
                <a:latin typeface="Montserrat" panose="020B0604020202020204" charset="-52"/>
              </a:rPr>
              <a:t>D-T </a:t>
            </a:r>
            <a:r>
              <a:rPr lang="ru-RU" sz="1600" dirty="0" smtClean="0">
                <a:latin typeface="Montserrat" panose="020B0604020202020204" charset="-52"/>
              </a:rPr>
              <a:t>нейтроны)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ontserrat" panose="020B0604020202020204" charset="-52"/>
              </a:rPr>
              <a:t>Генератор нейтронов ИНГ-07Д (</a:t>
            </a:r>
            <a:r>
              <a:rPr lang="en-US" sz="1600" dirty="0" smtClean="0">
                <a:latin typeface="Montserrat" panose="020B0604020202020204" charset="-52"/>
              </a:rPr>
              <a:t>D-D </a:t>
            </a:r>
            <a:r>
              <a:rPr lang="ru-RU" sz="1600" dirty="0" smtClean="0">
                <a:latin typeface="Montserrat" panose="020B0604020202020204" charset="-52"/>
              </a:rPr>
              <a:t>нейтроны)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ontserrat" panose="020B0604020202020204" charset="-52"/>
              </a:rPr>
              <a:t>Источник нейтронов </a:t>
            </a:r>
            <a:r>
              <a:rPr lang="ru-RU" sz="1600" baseline="30000" dirty="0" smtClean="0">
                <a:latin typeface="Montserrat" panose="020B0604020202020204" charset="-52"/>
              </a:rPr>
              <a:t>238</a:t>
            </a:r>
            <a:r>
              <a:rPr lang="en-US" sz="1600" dirty="0" err="1" smtClean="0">
                <a:latin typeface="Montserrat" panose="020B0604020202020204" charset="-52"/>
              </a:rPr>
              <a:t>PuBe</a:t>
            </a:r>
            <a:r>
              <a:rPr lang="en-US" sz="1600" dirty="0" smtClean="0">
                <a:latin typeface="Montserrat" panose="020B0604020202020204" charset="-52"/>
              </a:rPr>
              <a:t> </a:t>
            </a:r>
            <a:r>
              <a:rPr lang="ru-RU" sz="1600" dirty="0" smtClean="0">
                <a:latin typeface="Montserrat" panose="020B0604020202020204" charset="-52"/>
              </a:rPr>
              <a:t>типа ИБН-8-2</a:t>
            </a:r>
            <a:endParaRPr lang="ru-RU" sz="1600" dirty="0">
              <a:latin typeface="Montserrat" panose="020B0604020202020204" charset="-52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989690"/>
              </p:ext>
            </p:extLst>
          </p:nvPr>
        </p:nvGraphicFramePr>
        <p:xfrm>
          <a:off x="6094155" y="2562922"/>
          <a:ext cx="5443005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4709">
                  <a:extLst>
                    <a:ext uri="{9D8B030D-6E8A-4147-A177-3AD203B41FA5}">
                      <a16:colId xmlns:a16="http://schemas.microsoft.com/office/drawing/2014/main" val="1798886704"/>
                    </a:ext>
                  </a:extLst>
                </a:gridCol>
                <a:gridCol w="1115568">
                  <a:extLst>
                    <a:ext uri="{9D8B030D-6E8A-4147-A177-3AD203B41FA5}">
                      <a16:colId xmlns:a16="http://schemas.microsoft.com/office/drawing/2014/main" val="1230751407"/>
                    </a:ext>
                  </a:extLst>
                </a:gridCol>
                <a:gridCol w="1222728">
                  <a:extLst>
                    <a:ext uri="{9D8B030D-6E8A-4147-A177-3AD203B41FA5}">
                      <a16:colId xmlns:a16="http://schemas.microsoft.com/office/drawing/2014/main" val="31917203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Montserrat" panose="020B0604020202020204" charset="-52"/>
                        </a:rPr>
                        <a:t>Генератор нейтронов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Montserrat" panose="020B0604020202020204" charset="-52"/>
                        </a:rPr>
                        <a:t>ИНГ-07Т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Montserrat" panose="020B0604020202020204" charset="-52"/>
                        </a:rPr>
                        <a:t>ИНГ-07Д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852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tserrat" panose="020B0604020202020204" charset="-52"/>
                        </a:rPr>
                        <a:t>Тип реакции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ontserrat" panose="020B0604020202020204" charset="-52"/>
                        </a:rPr>
                        <a:t>D-T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ontserrat" panose="020B0604020202020204" charset="-52"/>
                        </a:rPr>
                        <a:t>D-D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251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tserrat" panose="020B0604020202020204" charset="-52"/>
                        </a:rPr>
                        <a:t>Выход нейтронов из источника,</a:t>
                      </a:r>
                      <a:r>
                        <a:rPr lang="en-US" sz="1600" dirty="0" smtClean="0">
                          <a:latin typeface="Montserrat" panose="020B0604020202020204" charset="-52"/>
                        </a:rPr>
                        <a:t> </a:t>
                      </a:r>
                      <a:r>
                        <a:rPr lang="ru-RU" sz="1600" dirty="0" smtClean="0">
                          <a:latin typeface="Montserrat" panose="020B0604020202020204" charset="-52"/>
                        </a:rPr>
                        <a:t>Ф, н/с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tserrat" panose="020B0604020202020204" charset="-52"/>
                        </a:rPr>
                        <a:t>2.75*10</a:t>
                      </a:r>
                      <a:r>
                        <a:rPr lang="ru-RU" sz="1600" baseline="30000" dirty="0" smtClean="0">
                          <a:latin typeface="Montserrat" panose="020B0604020202020204" charset="-52"/>
                        </a:rPr>
                        <a:t>7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ontserrat" panose="020B0604020202020204" charset="-52"/>
                        </a:rPr>
                        <a:t>1</a:t>
                      </a:r>
                      <a:r>
                        <a:rPr lang="ru-RU" sz="1600" dirty="0" smtClean="0">
                          <a:latin typeface="Montserrat" panose="020B0604020202020204" charset="-52"/>
                        </a:rPr>
                        <a:t>.</a:t>
                      </a:r>
                      <a:r>
                        <a:rPr lang="en-US" sz="1600" dirty="0" smtClean="0">
                          <a:latin typeface="Montserrat" panose="020B0604020202020204" charset="-52"/>
                        </a:rPr>
                        <a:t>80</a:t>
                      </a:r>
                      <a:r>
                        <a:rPr lang="ru-RU" sz="1600" dirty="0" smtClean="0">
                          <a:latin typeface="Montserrat" panose="020B0604020202020204" charset="-52"/>
                        </a:rPr>
                        <a:t>*10</a:t>
                      </a:r>
                      <a:r>
                        <a:rPr lang="en-US" sz="1600" baseline="30000" dirty="0" smtClean="0">
                          <a:latin typeface="Montserrat" panose="020B0604020202020204" charset="-52"/>
                        </a:rPr>
                        <a:t>6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48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tserrat" panose="020B0604020202020204" charset="-52"/>
                        </a:rPr>
                        <a:t>Плотность потока нейтронов через торец детектора,</a:t>
                      </a:r>
                      <a:r>
                        <a:rPr lang="en-US" sz="1600" dirty="0" smtClean="0">
                          <a:latin typeface="Montserrat" panose="020B0604020202020204" charset="-52"/>
                        </a:rPr>
                        <a:t> </a:t>
                      </a:r>
                      <a:r>
                        <a:rPr lang="el-G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dirty="0" smtClean="0">
                          <a:latin typeface="Montserrat" panose="020B0604020202020204" charset="-52"/>
                        </a:rPr>
                        <a:t> с</a:t>
                      </a:r>
                      <a:r>
                        <a:rPr lang="ru-RU" sz="1600" baseline="30000" dirty="0" smtClean="0">
                          <a:latin typeface="Montserrat" panose="020B0604020202020204" charset="-52"/>
                        </a:rPr>
                        <a:t>-1</a:t>
                      </a:r>
                      <a:r>
                        <a:rPr lang="ru-RU" sz="1600" baseline="0" dirty="0" smtClean="0">
                          <a:latin typeface="Montserrat" panose="020B0604020202020204" charset="-52"/>
                        </a:rPr>
                        <a:t>*см</a:t>
                      </a:r>
                      <a:r>
                        <a:rPr lang="ru-RU" sz="1600" baseline="30000" dirty="0" smtClean="0">
                          <a:latin typeface="Montserrat" panose="020B0604020202020204" charset="-52"/>
                        </a:rPr>
                        <a:t>-2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tserrat" panose="020B0604020202020204" charset="-52"/>
                        </a:rPr>
                        <a:t>97±3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tserrat" panose="020B0604020202020204" charset="-52"/>
                        </a:rPr>
                        <a:t>6.4±</a:t>
                      </a:r>
                      <a:r>
                        <a:rPr lang="en-US" sz="1600" dirty="0" smtClean="0">
                          <a:latin typeface="Montserrat" panose="020B0604020202020204" charset="-52"/>
                        </a:rPr>
                        <a:t>0.</a:t>
                      </a:r>
                      <a:r>
                        <a:rPr lang="ru-RU" sz="1600" dirty="0" smtClean="0">
                          <a:latin typeface="Montserrat" panose="020B0604020202020204" charset="-52"/>
                        </a:rPr>
                        <a:t>8 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710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tserrat" panose="020B0604020202020204" charset="-52"/>
                        </a:rPr>
                        <a:t>Время измерения, </a:t>
                      </a:r>
                      <a:r>
                        <a:rPr lang="en-US" sz="1600" dirty="0" smtClean="0">
                          <a:latin typeface="Montserrat" panose="020B0604020202020204" charset="-52"/>
                        </a:rPr>
                        <a:t>t, </a:t>
                      </a:r>
                      <a:r>
                        <a:rPr lang="ru-RU" sz="1600" dirty="0" smtClean="0">
                          <a:latin typeface="Montserrat" panose="020B0604020202020204" charset="-52"/>
                        </a:rPr>
                        <a:t>с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tserrat" panose="020B0604020202020204" charset="-52"/>
                        </a:rPr>
                        <a:t>1800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tserrat" panose="020B0604020202020204" charset="-52"/>
                        </a:rPr>
                        <a:t>1800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267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tserrat" panose="020B0604020202020204" charset="-52"/>
                        </a:rPr>
                        <a:t>Угол расположения оси детектора относительно</a:t>
                      </a:r>
                      <a:r>
                        <a:rPr lang="ru-RU" sz="1600" baseline="0" dirty="0" smtClean="0">
                          <a:latin typeface="Montserrat" panose="020B0604020202020204" charset="-52"/>
                        </a:rPr>
                        <a:t> оси генератора,</a:t>
                      </a:r>
                      <a:r>
                        <a:rPr lang="en-US" sz="1600" baseline="0" dirty="0" smtClean="0">
                          <a:latin typeface="Montserrat" panose="020B0604020202020204" charset="-52"/>
                        </a:rPr>
                        <a:t> </a:t>
                      </a:r>
                      <a:r>
                        <a:rPr lang="el-GR" sz="1600" baseline="0" dirty="0" smtClean="0">
                          <a:latin typeface="Montserrat" panose="020B0604020202020204" charset="-52"/>
                        </a:rPr>
                        <a:t>θ</a:t>
                      </a:r>
                      <a:r>
                        <a:rPr lang="en-US" sz="1600" baseline="0" dirty="0" smtClean="0">
                          <a:latin typeface="Montserrat" panose="020B0604020202020204" charset="-52"/>
                        </a:rPr>
                        <a:t>,</a:t>
                      </a:r>
                      <a:r>
                        <a:rPr lang="ru-RU" sz="1600" baseline="0" dirty="0" smtClean="0">
                          <a:latin typeface="Montserrat" panose="020B0604020202020204" charset="-52"/>
                        </a:rPr>
                        <a:t> </a:t>
                      </a:r>
                      <a:r>
                        <a:rPr lang="ru-RU" sz="1600" dirty="0" smtClean="0">
                          <a:latin typeface="Montserrat" panose="020B0604020202020204" charset="-52"/>
                        </a:rPr>
                        <a:t>°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Montserrat" panose="020B0604020202020204" charset="-52"/>
                        </a:rPr>
                        <a:t>0, 45, 90, 135, 180</a:t>
                      </a:r>
                    </a:p>
                    <a:p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tserrat" panose="020B0604020202020204" charset="-52"/>
                        </a:rPr>
                        <a:t>0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572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tserrat" panose="020B0604020202020204" charset="-52"/>
                        </a:rPr>
                        <a:t>Расстояние</a:t>
                      </a:r>
                      <a:r>
                        <a:rPr lang="ru-RU" sz="1600" baseline="0" dirty="0" smtClean="0">
                          <a:latin typeface="Montserrat" panose="020B0604020202020204" charset="-52"/>
                        </a:rPr>
                        <a:t> от источника до детектора, </a:t>
                      </a:r>
                      <a:r>
                        <a:rPr lang="en-US" sz="1600" baseline="0" dirty="0" smtClean="0">
                          <a:latin typeface="Montserrat" panose="020B0604020202020204" charset="-52"/>
                        </a:rPr>
                        <a:t>R, </a:t>
                      </a:r>
                      <a:r>
                        <a:rPr lang="ru-RU" sz="1600" baseline="0" dirty="0" smtClean="0">
                          <a:latin typeface="Montserrat" panose="020B0604020202020204" charset="-52"/>
                        </a:rPr>
                        <a:t>см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tserrat" panose="020B0604020202020204" charset="-52"/>
                        </a:rPr>
                        <a:t>150±2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tserrat" panose="020B0604020202020204" charset="-52"/>
                        </a:rPr>
                        <a:t>150±2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134882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38669" y="5255544"/>
            <a:ext cx="4687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Montserrat" panose="020B0604020202020204" charset="-52"/>
              </a:rPr>
              <a:t>Источник нейтронов</a:t>
            </a:r>
            <a:r>
              <a:rPr lang="en-US" b="1" dirty="0" smtClean="0">
                <a:solidFill>
                  <a:schemeClr val="accent2"/>
                </a:solidFill>
                <a:latin typeface="Montserrat" panose="020B0604020202020204" charset="-52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Montserrat" panose="020B0604020202020204" charset="-52"/>
              </a:rPr>
              <a:t>PuBe</a:t>
            </a:r>
            <a:r>
              <a:rPr lang="en-US" b="1" dirty="0" smtClean="0">
                <a:solidFill>
                  <a:schemeClr val="accent2"/>
                </a:solidFill>
                <a:latin typeface="Montserrat" panose="020B0604020202020204" charset="-52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Montserrat" panose="020B0604020202020204" charset="-52"/>
              </a:rPr>
              <a:t>ИБН-8-2</a:t>
            </a:r>
            <a:endParaRPr lang="ru-RU" b="1" dirty="0">
              <a:solidFill>
                <a:schemeClr val="accent2"/>
              </a:solidFill>
              <a:latin typeface="Montserrat" panose="020B060402020202020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536" y="5628320"/>
            <a:ext cx="539191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Montserrat" panose="020B0604020202020204" charset="-52"/>
                <a:ea typeface="Calibri" panose="020F0502020204030204" pitchFamily="34" charset="0"/>
              </a:rPr>
              <a:t>Поток 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</a:rPr>
              <a:t>быстрых нейтронов (1.00±0.20)*10</a:t>
            </a:r>
            <a:r>
              <a:rPr lang="ru-RU" sz="1600" baseline="30000" dirty="0">
                <a:latin typeface="Montserrat" panose="020B0604020202020204" charset="-52"/>
                <a:ea typeface="Calibri" panose="020F0502020204030204" pitchFamily="34" charset="0"/>
              </a:rPr>
              <a:t>6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</a:rPr>
              <a:t> в </a:t>
            </a:r>
            <a:r>
              <a:rPr lang="ru-RU" sz="1600" dirty="0" smtClean="0">
                <a:latin typeface="Montserrat" panose="020B0604020202020204" charset="-52"/>
                <a:ea typeface="Calibri" panose="020F0502020204030204" pitchFamily="34" charset="0"/>
              </a:rPr>
              <a:t>4π 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</a:rPr>
              <a:t>ср, с</a:t>
            </a:r>
            <a:r>
              <a:rPr lang="ru-RU" sz="1600" baseline="30000" dirty="0">
                <a:latin typeface="Montserrat" panose="020B0604020202020204" charset="-52"/>
                <a:ea typeface="Calibri" panose="020F0502020204030204" pitchFamily="34" charset="0"/>
              </a:rPr>
              <a:t>-1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</a:rPr>
              <a:t>. </a:t>
            </a:r>
            <a:r>
              <a:rPr lang="en-US" sz="1600" dirty="0" smtClean="0">
                <a:latin typeface="Montserrat" panose="020B0604020202020204" charset="-52"/>
                <a:ea typeface="Calibri" panose="020F0502020204030204" pitchFamily="34" charset="0"/>
              </a:rPr>
              <a:t>R = </a:t>
            </a:r>
            <a:r>
              <a:rPr lang="ru-RU" sz="1600" dirty="0" smtClean="0">
                <a:latin typeface="Montserrat" panose="020B0604020202020204" charset="-52"/>
                <a:ea typeface="Calibri" panose="020F0502020204030204" pitchFamily="34" charset="0"/>
              </a:rPr>
              <a:t>60±2 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</a:rPr>
              <a:t>см. Плотность потока нейтронов в детекторе </a:t>
            </a:r>
            <a:r>
              <a:rPr lang="ru-RU" sz="1600" dirty="0" smtClean="0">
                <a:latin typeface="Montserrat" panose="020B0604020202020204" charset="-52"/>
                <a:ea typeface="Calibri" panose="020F0502020204030204" pitchFamily="34" charset="0"/>
              </a:rPr>
              <a:t>22±2 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</a:rPr>
              <a:t>н*см</a:t>
            </a:r>
            <a:r>
              <a:rPr lang="ru-RU" sz="1600" baseline="30000" dirty="0">
                <a:latin typeface="Montserrat" panose="020B0604020202020204" charset="-52"/>
                <a:ea typeface="Calibri" panose="020F0502020204030204" pitchFamily="34" charset="0"/>
              </a:rPr>
              <a:t>-2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</a:rPr>
              <a:t>*с</a:t>
            </a:r>
            <a:r>
              <a:rPr lang="ru-RU" sz="1600" baseline="30000" dirty="0">
                <a:latin typeface="Montserrat" panose="020B0604020202020204" charset="-52"/>
                <a:ea typeface="Calibri" panose="020F0502020204030204" pitchFamily="34" charset="0"/>
              </a:rPr>
              <a:t>-1</a:t>
            </a:r>
            <a:r>
              <a:rPr lang="ru-RU" sz="1600" dirty="0">
                <a:latin typeface="Montserrat" panose="020B0604020202020204" charset="-52"/>
                <a:ea typeface="Calibri" panose="020F0502020204030204" pitchFamily="34" charset="0"/>
              </a:rPr>
              <a:t>. </a:t>
            </a:r>
            <a:r>
              <a:rPr lang="en-US" sz="1600" dirty="0" smtClean="0">
                <a:latin typeface="Montserrat" panose="020B0604020202020204" charset="-52"/>
                <a:ea typeface="Calibri" panose="020F0502020204030204" pitchFamily="34" charset="0"/>
              </a:rPr>
              <a:t>t = 3 </a:t>
            </a:r>
            <a:r>
              <a:rPr lang="ru-RU" sz="1600" dirty="0" smtClean="0">
                <a:latin typeface="Montserrat" panose="020B0604020202020204" charset="-52"/>
                <a:ea typeface="Calibri" panose="020F0502020204030204" pitchFamily="34" charset="0"/>
              </a:rPr>
              <a:t>ч.</a:t>
            </a:r>
            <a:endParaRPr lang="ru-RU" sz="1600" dirty="0"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981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43658"/>
            <a:ext cx="9683496" cy="954107"/>
          </a:xfrm>
        </p:spPr>
        <p:txBody>
          <a:bodyPr/>
          <a:lstStyle/>
          <a:p>
            <a:pPr algn="just"/>
            <a:r>
              <a:rPr lang="ru-RU" dirty="0" smtClean="0"/>
              <a:t>Результаты измерений аппаратурных спектров нейтронов (протонов отдачи)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AB9169-8143-45A1-9F24-7E16513BE3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984CBB-0DCC-4620-A4B0-8447C7841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324" y="1264746"/>
            <a:ext cx="5675947" cy="44228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204305"/>
            <a:ext cx="5858665" cy="44832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0411" y="5687568"/>
            <a:ext cx="4746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Montserrat" panose="00000500000000000000" pitchFamily="2" charset="-52"/>
              </a:rPr>
              <a:t>Аппаратурные спектры генераторов нейтронов ИНГ-07Т, ИНГ-07Д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93192" y="5687567"/>
            <a:ext cx="4742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Montserrat" panose="00000500000000000000" pitchFamily="2" charset="-52"/>
              </a:rPr>
              <a:t>Аппаратурный спектр радиоизотопного источника нейтронов </a:t>
            </a:r>
            <a:r>
              <a:rPr lang="ru-RU" sz="1600" baseline="30000" dirty="0" smtClean="0">
                <a:latin typeface="Montserrat" panose="00000500000000000000" pitchFamily="2" charset="-52"/>
              </a:rPr>
              <a:t>238</a:t>
            </a:r>
            <a:r>
              <a:rPr lang="en-US" sz="1600" dirty="0" err="1" smtClean="0">
                <a:latin typeface="Montserrat" panose="00000500000000000000" pitchFamily="2" charset="-52"/>
              </a:rPr>
              <a:t>PuBe</a:t>
            </a:r>
            <a:r>
              <a:rPr lang="en-US" sz="1600" dirty="0" smtClean="0">
                <a:latin typeface="Montserrat" panose="00000500000000000000" pitchFamily="2" charset="-52"/>
              </a:rPr>
              <a:t> </a:t>
            </a:r>
            <a:r>
              <a:rPr lang="ru-RU" sz="1600" dirty="0" smtClean="0">
                <a:latin typeface="Montserrat" panose="00000500000000000000" pitchFamily="2" charset="-52"/>
              </a:rPr>
              <a:t>ИБН-8-2</a:t>
            </a:r>
            <a:endParaRPr lang="ru-RU" sz="16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791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73706"/>
            <a:ext cx="9199890" cy="1384995"/>
          </a:xfrm>
        </p:spPr>
        <p:txBody>
          <a:bodyPr/>
          <a:lstStyle/>
          <a:p>
            <a:pPr algn="just"/>
            <a:r>
              <a:rPr lang="ru-RU" dirty="0" smtClean="0"/>
              <a:t>Эксперимент по измерению аппаратурных спектров радиоизотопных источников нейтронов </a:t>
            </a:r>
            <a:r>
              <a:rPr lang="en-US" dirty="0" err="1" smtClean="0"/>
              <a:t>PuBe</a:t>
            </a:r>
            <a:r>
              <a:rPr lang="en-US" dirty="0" smtClean="0"/>
              <a:t> </a:t>
            </a:r>
            <a:r>
              <a:rPr lang="ru-RU" dirty="0"/>
              <a:t>н</a:t>
            </a:r>
            <a:r>
              <a:rPr lang="ru-RU" dirty="0" smtClean="0"/>
              <a:t>а площадке АО «СНИИП»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AB9169-8143-45A1-9F24-7E16513BE3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984CBB-0DCC-4620-A4B0-8447C7841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52" y="2183577"/>
            <a:ext cx="5518115" cy="31065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30967" y="5381095"/>
            <a:ext cx="2355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tserrat" panose="00000500000000000000" pitchFamily="2" charset="-52"/>
              </a:rPr>
              <a:t>Схема измерения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81328" y="1600225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Montserrat" panose="00000500000000000000" pitchFamily="2" charset="-52"/>
              </a:rPr>
              <a:t>Условия эксперимента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154972"/>
              </p:ext>
            </p:extLst>
          </p:nvPr>
        </p:nvGraphicFramePr>
        <p:xfrm>
          <a:off x="424958" y="2066009"/>
          <a:ext cx="5454633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226">
                  <a:extLst>
                    <a:ext uri="{9D8B030D-6E8A-4147-A177-3AD203B41FA5}">
                      <a16:colId xmlns:a16="http://schemas.microsoft.com/office/drawing/2014/main" val="2921674485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2196378789"/>
                    </a:ext>
                  </a:extLst>
                </a:gridCol>
                <a:gridCol w="1097279">
                  <a:extLst>
                    <a:ext uri="{9D8B030D-6E8A-4147-A177-3AD203B41FA5}">
                      <a16:colId xmlns:a16="http://schemas.microsoft.com/office/drawing/2014/main" val="2324268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Montserrat" panose="020B0604020202020204" charset="-52"/>
                        </a:rPr>
                        <a:t>Тип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  <a:latin typeface="Montserrat" panose="020B0604020202020204" charset="-52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accent2"/>
                          </a:solidFill>
                          <a:latin typeface="Montserrat" panose="020B0604020202020204" charset="-52"/>
                        </a:rPr>
                        <a:t>PuBe</a:t>
                      </a:r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Montserrat" panose="020B0604020202020204" charset="-52"/>
                        </a:rPr>
                        <a:t> источника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Montserrat" panose="020B0604020202020204" charset="-52"/>
                        </a:rPr>
                        <a:t>ИБН-23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Montserrat" panose="020B0604020202020204" charset="-52"/>
                        </a:rPr>
                        <a:t>ИБН-8-7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846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tserrat" panose="020B0604020202020204" charset="-52"/>
                        </a:rPr>
                        <a:t>Поток</a:t>
                      </a:r>
                      <a:r>
                        <a:rPr lang="ru-RU" sz="1600" baseline="0" dirty="0" smtClean="0">
                          <a:latin typeface="Montserrat" panose="020B0604020202020204" charset="-52"/>
                        </a:rPr>
                        <a:t> быстрых нейтронов от источника в телесный угол 4</a:t>
                      </a:r>
                      <a:r>
                        <a:rPr lang="el-GR" sz="1600" baseline="0" dirty="0" smtClean="0"/>
                        <a:t>π</a:t>
                      </a:r>
                      <a:r>
                        <a:rPr lang="ru-RU" sz="1600" baseline="0" dirty="0" smtClean="0">
                          <a:latin typeface="Montserrat" panose="020B0604020202020204" charset="-52"/>
                        </a:rPr>
                        <a:t> ср, с</a:t>
                      </a:r>
                      <a:r>
                        <a:rPr lang="ru-RU" sz="1600" baseline="30000" dirty="0" smtClean="0">
                          <a:latin typeface="Montserrat" panose="020B0604020202020204" charset="-52"/>
                        </a:rPr>
                        <a:t>-1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ontserrat" panose="020B0604020202020204" charset="-52"/>
                        </a:rPr>
                        <a:t>2.00*10</a:t>
                      </a:r>
                      <a:r>
                        <a:rPr lang="en-US" sz="1600" baseline="30000" dirty="0" smtClean="0">
                          <a:latin typeface="Montserrat" panose="020B0604020202020204" charset="-52"/>
                        </a:rPr>
                        <a:t>6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ontserrat" panose="020B0604020202020204" charset="-52"/>
                        </a:rPr>
                        <a:t>4.75*10</a:t>
                      </a:r>
                      <a:r>
                        <a:rPr lang="en-US" sz="1600" baseline="30000" dirty="0" smtClean="0">
                          <a:latin typeface="Montserrat" panose="020B0604020202020204" charset="-52"/>
                        </a:rPr>
                        <a:t>7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829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tserrat" panose="020B0604020202020204" charset="-52"/>
                        </a:rPr>
                        <a:t>Основной изотоп </a:t>
                      </a:r>
                      <a:r>
                        <a:rPr lang="en-US" sz="1600" dirty="0" smtClean="0">
                          <a:latin typeface="Montserrat" panose="020B0604020202020204" charset="-52"/>
                        </a:rPr>
                        <a:t>Pu</a:t>
                      </a:r>
                      <a:r>
                        <a:rPr lang="ru-RU" sz="1600" dirty="0" smtClean="0">
                          <a:latin typeface="Montserrat" panose="020B0604020202020204" charset="-52"/>
                        </a:rPr>
                        <a:t> в источнике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ontserrat" panose="020B0604020202020204" charset="-52"/>
                        </a:rPr>
                        <a:t>Pu-239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ontserrat" panose="020B0604020202020204" charset="-52"/>
                        </a:rPr>
                        <a:t>Pu-238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92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Montserrat" panose="020B0604020202020204" charset="-52"/>
                        </a:rPr>
                        <a:t>Плотность потока быстрых</a:t>
                      </a:r>
                      <a:r>
                        <a:rPr lang="ru-RU" sz="1600" baseline="0" dirty="0" smtClean="0">
                          <a:latin typeface="Montserrat" panose="020B0604020202020204" charset="-52"/>
                        </a:rPr>
                        <a:t> нейтронов через торец детектора, </a:t>
                      </a:r>
                      <a:r>
                        <a:rPr lang="el-G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sz="1600" dirty="0" smtClean="0">
                          <a:latin typeface="Montserrat" panose="020B0604020202020204" charset="-5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dirty="0" smtClean="0">
                          <a:latin typeface="Montserrat" panose="020B0604020202020204" charset="-52"/>
                        </a:rPr>
                        <a:t> с</a:t>
                      </a:r>
                      <a:r>
                        <a:rPr lang="ru-RU" sz="1600" baseline="30000" dirty="0" smtClean="0">
                          <a:latin typeface="Montserrat" panose="020B0604020202020204" charset="-52"/>
                        </a:rPr>
                        <a:t>-1</a:t>
                      </a:r>
                      <a:r>
                        <a:rPr lang="ru-RU" sz="1600" baseline="0" dirty="0" smtClean="0">
                          <a:latin typeface="Montserrat" panose="020B0604020202020204" charset="-52"/>
                        </a:rPr>
                        <a:t>*см</a:t>
                      </a:r>
                      <a:r>
                        <a:rPr lang="ru-RU" sz="1600" baseline="30000" dirty="0" smtClean="0">
                          <a:latin typeface="Montserrat" panose="020B0604020202020204" charset="-52"/>
                        </a:rPr>
                        <a:t>-2</a:t>
                      </a:r>
                      <a:endParaRPr lang="ru-RU" sz="1600" dirty="0" smtClean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tserrat" panose="020B0604020202020204" charset="-52"/>
                        </a:rPr>
                        <a:t>207</a:t>
                      </a:r>
                      <a:r>
                        <a:rPr lang="ru-RU" sz="1600" dirty="0" smtClean="0">
                          <a:latin typeface="Montserrat" panose="020B0604020202020204" charset="-52"/>
                          <a:ea typeface="Calibri" panose="020F0502020204030204" pitchFamily="34" charset="0"/>
                        </a:rPr>
                        <a:t>±5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Montserrat" panose="020B0604020202020204" charset="-52"/>
                        </a:rPr>
                        <a:t>44</a:t>
                      </a:r>
                      <a:r>
                        <a:rPr lang="ru-RU" sz="1600" dirty="0" smtClean="0">
                          <a:latin typeface="Montserrat" panose="020B0604020202020204" charset="-52"/>
                          <a:ea typeface="Calibri" panose="020F0502020204030204" pitchFamily="34" charset="0"/>
                        </a:rPr>
                        <a:t>±2</a:t>
                      </a:r>
                      <a:endParaRPr lang="ru-RU" sz="1600" dirty="0" smtClean="0">
                        <a:latin typeface="Montserrat" panose="020B0604020202020204" charset="-52"/>
                      </a:endParaRPr>
                    </a:p>
                    <a:p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587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tserrat" panose="020B0604020202020204" charset="-52"/>
                        </a:rPr>
                        <a:t>Расстояние от источника до детектора, </a:t>
                      </a:r>
                      <a:r>
                        <a:rPr lang="en-US" sz="1600" dirty="0" smtClean="0">
                          <a:latin typeface="Montserrat" panose="020B0604020202020204" charset="-52"/>
                        </a:rPr>
                        <a:t>R,</a:t>
                      </a:r>
                      <a:r>
                        <a:rPr lang="en-US" sz="1600" baseline="0" dirty="0" smtClean="0">
                          <a:latin typeface="Montserrat" panose="020B0604020202020204" charset="-52"/>
                        </a:rPr>
                        <a:t> </a:t>
                      </a:r>
                      <a:r>
                        <a:rPr lang="ru-RU" sz="1600" baseline="0" dirty="0" smtClean="0">
                          <a:latin typeface="Montserrat" panose="020B0604020202020204" charset="-52"/>
                        </a:rPr>
                        <a:t>см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ontserrat" panose="020B0604020202020204" charset="-52"/>
                        </a:rPr>
                        <a:t>60</a:t>
                      </a:r>
                      <a:r>
                        <a:rPr lang="ru-RU" sz="1600" dirty="0" smtClean="0">
                          <a:latin typeface="Montserrat" panose="020B0604020202020204" charset="-52"/>
                        </a:rPr>
                        <a:t>±2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Montserrat" panose="020B0604020202020204" charset="-52"/>
                        </a:rPr>
                        <a:t>1</a:t>
                      </a:r>
                      <a:r>
                        <a:rPr lang="en-US" sz="1600" dirty="0" smtClean="0">
                          <a:latin typeface="Montserrat" panose="020B0604020202020204" charset="-52"/>
                        </a:rPr>
                        <a:t>35</a:t>
                      </a:r>
                      <a:r>
                        <a:rPr lang="ru-RU" sz="1600" dirty="0" smtClean="0">
                          <a:latin typeface="Montserrat" panose="020B0604020202020204" charset="-52"/>
                        </a:rPr>
                        <a:t>±2</a:t>
                      </a:r>
                    </a:p>
                    <a:p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979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ontserrat" panose="020B0604020202020204" charset="-52"/>
                        </a:rPr>
                        <a:t>Время измерения, </a:t>
                      </a:r>
                      <a:r>
                        <a:rPr lang="en-US" sz="1600" dirty="0" smtClean="0">
                          <a:latin typeface="Montserrat" panose="020B0604020202020204" charset="-52"/>
                        </a:rPr>
                        <a:t>t,</a:t>
                      </a:r>
                      <a:r>
                        <a:rPr lang="en-US" sz="1600" baseline="0" dirty="0" smtClean="0">
                          <a:latin typeface="Montserrat" panose="020B0604020202020204" charset="-52"/>
                        </a:rPr>
                        <a:t> c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ontserrat" panose="020B0604020202020204" charset="-52"/>
                        </a:rPr>
                        <a:t>9900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ontserrat" panose="020B0604020202020204" charset="-52"/>
                        </a:rPr>
                        <a:t>1800</a:t>
                      </a:r>
                      <a:endParaRPr lang="ru-RU" sz="1600" dirty="0">
                        <a:latin typeface="Montserrat" panose="020B060402020202020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69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9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1541</Words>
  <Application>Microsoft Office PowerPoint</Application>
  <PresentationFormat>Широкоэкранный</PresentationFormat>
  <Paragraphs>162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Montserrat</vt:lpstr>
      <vt:lpstr>Arial</vt:lpstr>
      <vt:lpstr>Times New Roman</vt:lpstr>
      <vt:lpstr>Cambria Math</vt:lpstr>
      <vt:lpstr>Calibri</vt:lpstr>
      <vt:lpstr>Шаблон МИФИ</vt:lpstr>
      <vt:lpstr>Презентация PowerPoint</vt:lpstr>
      <vt:lpstr>Цель, задачи</vt:lpstr>
      <vt:lpstr>Физические принципы, положенные в основу нейтрон-гамма разделения по форме импульса</vt:lpstr>
      <vt:lpstr>Спектрометрический стенд</vt:lpstr>
      <vt:lpstr>Реализация нейтрон-гамма разделения в оцифровщике CAEN DT5730B</vt:lpstr>
      <vt:lpstr>PSD диаграммы</vt:lpstr>
      <vt:lpstr>Эксперимент по измерению аппаратурных спектров нейтронных источников на площадке НИЯУ МИФИ</vt:lpstr>
      <vt:lpstr>Результаты измерений аппаратурных спектров нейтронов (протонов отдачи)</vt:lpstr>
      <vt:lpstr>Эксперимент по измерению аппаратурных спектров радиоизотопных источников нейтронов PuBe на площадке АО «СНИИП»</vt:lpstr>
      <vt:lpstr>Аппаратурные спектры нейтронов (протонов отдачи) и PSD диаграммы</vt:lpstr>
      <vt:lpstr>Процедура восстановления спектров нейтронов по результатам измерения аппаратурных спектров </vt:lpstr>
      <vt:lpstr>Восстановленные спектры генераторов нейтронов</vt:lpstr>
      <vt:lpstr>Восстановленные спектры радиоизотопных источников на основе PuBe</vt:lpstr>
      <vt:lpstr>Восстановленные спектры источников PuBe в сравнении с источниками литературы</vt:lpstr>
      <vt:lpstr>Основные результаты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Пользователь Windows</cp:lastModifiedBy>
  <cp:revision>98</cp:revision>
  <cp:lastPrinted>2022-10-11T08:20:49Z</cp:lastPrinted>
  <dcterms:created xsi:type="dcterms:W3CDTF">2020-05-28T16:18:16Z</dcterms:created>
  <dcterms:modified xsi:type="dcterms:W3CDTF">2022-10-17T13:50:04Z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